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73" r:id="rId13"/>
    <p:sldId id="272" r:id="rId14"/>
    <p:sldId id="267" r:id="rId15"/>
    <p:sldId id="268" r:id="rId16"/>
    <p:sldId id="269" r:id="rId17"/>
    <p:sldId id="270" r:id="rId18"/>
    <p:sldId id="271" r:id="rId19"/>
  </p:sldIdLst>
  <p:sldSz cx="18288000" cy="10287000"/>
  <p:notesSz cx="6858000" cy="9144000"/>
  <p:embeddedFontLst>
    <p:embeddedFont>
      <p:font typeface="Canva Sans" panose="020B0503030501040103" pitchFamily="34" charset="0"/>
      <p:regular r:id="rId21"/>
    </p:embeddedFont>
    <p:embeddedFont>
      <p:font typeface="Lovelace" pitchFamily="2" charset="0"/>
      <p:regular r:id="rId22"/>
    </p:embeddedFont>
    <p:embeddedFont>
      <p:font typeface="Lovelace Italics" pitchFamily="2" charset="0"/>
      <p:regular r:id="rId23"/>
      <p:italic r:id="rId24"/>
    </p:embeddedFont>
    <p:embeddedFont>
      <p:font typeface="TT Hoves" panose="02000003020000060003" pitchFamily="2" charset="0"/>
      <p:regular r:id="rId25"/>
    </p:embeddedFont>
    <p:embeddedFont>
      <p:font typeface="TT Hoves Bold" panose="02000003020000060003"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8" autoAdjust="0"/>
    <p:restoredTop sz="94612" autoAdjust="0"/>
  </p:normalViewPr>
  <p:slideViewPr>
    <p:cSldViewPr>
      <p:cViewPr varScale="1">
        <p:scale>
          <a:sx n="70" d="100"/>
          <a:sy n="70" d="100"/>
        </p:scale>
        <p:origin x="192"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ujabavkar/Downloads/Sleep%20Cycle%20Survey%20(Responses)%20-%20Form%20Responses%20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ujabavkar/Downloads/Sleep%20Cycle%20Survey%20(Responses)%20-%20Form%20Responses%201.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[Sleep Cycle Survey (Responses) - Form Responses 1.csv]Sheet2!PivotTable1</c:name>
    <c:fmtId val="8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'Age' by 'How often your sleep problem makes you feel anxious or tense?' and 'Gender'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Sheet2!$B$2:$B$3</c:f>
              <c:strCache>
                <c:ptCount val="1"/>
                <c:pt idx="0">
                  <c:v>Female</c:v>
                </c:pt>
              </c:strCache>
            </c:strRef>
          </c:tx>
          <c:spPr>
            <a:solidFill>
              <a:schemeClr val="accent1"/>
            </a:solidFill>
            <a:ln>
              <a:noFill/>
            </a:ln>
            <a:effectLst/>
          </c:spPr>
          <c:invertIfNegative val="0"/>
          <c:cat>
            <c:strRef>
              <c:f>Sheet2!$A$4:$A$8</c:f>
              <c:strCache>
                <c:ptCount val="4"/>
                <c:pt idx="0">
                  <c:v>0 (Never)</c:v>
                </c:pt>
                <c:pt idx="1">
                  <c:v>1 (Some times)</c:v>
                </c:pt>
                <c:pt idx="2">
                  <c:v>2 (Often)</c:v>
                </c:pt>
                <c:pt idx="3">
                  <c:v>3 (On daily bases)</c:v>
                </c:pt>
              </c:strCache>
            </c:strRef>
          </c:cat>
          <c:val>
            <c:numRef>
              <c:f>Sheet2!$B$4:$B$8</c:f>
              <c:numCache>
                <c:formatCode>General</c:formatCode>
                <c:ptCount val="4"/>
                <c:pt idx="0">
                  <c:v>28.888888888888889</c:v>
                </c:pt>
                <c:pt idx="1">
                  <c:v>26.5</c:v>
                </c:pt>
                <c:pt idx="2">
                  <c:v>25</c:v>
                </c:pt>
                <c:pt idx="3">
                  <c:v>24</c:v>
                </c:pt>
              </c:numCache>
            </c:numRef>
          </c:val>
          <c:extLst>
            <c:ext xmlns:c16="http://schemas.microsoft.com/office/drawing/2014/chart" uri="{C3380CC4-5D6E-409C-BE32-E72D297353CC}">
              <c16:uniqueId val="{00000000-3E00-2B48-8B9B-09FD1A4FC1E1}"/>
            </c:ext>
          </c:extLst>
        </c:ser>
        <c:ser>
          <c:idx val="1"/>
          <c:order val="1"/>
          <c:tx>
            <c:strRef>
              <c:f>Sheet2!$C$2:$C$3</c:f>
              <c:strCache>
                <c:ptCount val="1"/>
                <c:pt idx="0">
                  <c:v>Male</c:v>
                </c:pt>
              </c:strCache>
            </c:strRef>
          </c:tx>
          <c:spPr>
            <a:solidFill>
              <a:schemeClr val="accent2"/>
            </a:solidFill>
            <a:ln>
              <a:noFill/>
            </a:ln>
            <a:effectLst/>
          </c:spPr>
          <c:invertIfNegative val="0"/>
          <c:cat>
            <c:strRef>
              <c:f>Sheet2!$A$4:$A$8</c:f>
              <c:strCache>
                <c:ptCount val="4"/>
                <c:pt idx="0">
                  <c:v>0 (Never)</c:v>
                </c:pt>
                <c:pt idx="1">
                  <c:v>1 (Some times)</c:v>
                </c:pt>
                <c:pt idx="2">
                  <c:v>2 (Often)</c:v>
                </c:pt>
                <c:pt idx="3">
                  <c:v>3 (On daily bases)</c:v>
                </c:pt>
              </c:strCache>
            </c:strRef>
          </c:cat>
          <c:val>
            <c:numRef>
              <c:f>Sheet2!$C$4:$C$8</c:f>
              <c:numCache>
                <c:formatCode>General</c:formatCode>
                <c:ptCount val="4"/>
                <c:pt idx="0">
                  <c:v>28.08</c:v>
                </c:pt>
                <c:pt idx="1">
                  <c:v>25.869565217391305</c:v>
                </c:pt>
                <c:pt idx="2">
                  <c:v>23.4</c:v>
                </c:pt>
                <c:pt idx="3">
                  <c:v>23</c:v>
                </c:pt>
              </c:numCache>
            </c:numRef>
          </c:val>
          <c:extLst>
            <c:ext xmlns:c16="http://schemas.microsoft.com/office/drawing/2014/chart" uri="{C3380CC4-5D6E-409C-BE32-E72D297353CC}">
              <c16:uniqueId val="{00000001-3E00-2B48-8B9B-09FD1A4FC1E1}"/>
            </c:ext>
          </c:extLst>
        </c:ser>
        <c:dLbls>
          <c:showLegendKey val="0"/>
          <c:showVal val="0"/>
          <c:showCatName val="0"/>
          <c:showSerName val="0"/>
          <c:showPercent val="0"/>
          <c:showBubbleSize val="0"/>
        </c:dLbls>
        <c:gapWidth val="140"/>
        <c:overlap val="-30"/>
        <c:axId val="1240226272"/>
        <c:axId val="1239915696"/>
      </c:barChart>
      <c:catAx>
        <c:axId val="1240226272"/>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How often your sleep problem makes you feel anxious or tense?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9915696"/>
        <c:crosses val="autoZero"/>
        <c:auto val="1"/>
        <c:lblAlgn val="ctr"/>
        <c:lblOffset val="100"/>
        <c:noMultiLvlLbl val="0"/>
      </c:catAx>
      <c:valAx>
        <c:axId val="1239915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0226272"/>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[Sleep Cycle Survey (Responses) - Form Responses 1.csv]Sheet7!PivotTable5</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Distribution of '
What is your average hours of sleep per night? ' for each '
How often your sleep problem makes you feel anxious or tense?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Sheet7!$D$4:$D$5</c:f>
              <c:strCache>
                <c:ptCount val="1"/>
                <c:pt idx="0">
                  <c:v>3 (On daily bases)</c:v>
                </c:pt>
              </c:strCache>
            </c:strRef>
          </c:tx>
          <c:spPr>
            <a:solidFill>
              <a:schemeClr val="accent1"/>
            </a:solidFill>
            <a:ln>
              <a:noFill/>
            </a:ln>
            <a:effectLst/>
          </c:spPr>
          <c:invertIfNegative val="0"/>
          <c:cat>
            <c:strRef>
              <c:f>Sheet7!$C$6:$C$12</c:f>
              <c:strCache>
                <c:ptCount val="6"/>
                <c:pt idx="0">
                  <c:v>3 Hours</c:v>
                </c:pt>
                <c:pt idx="1">
                  <c:v>4 Hours</c:v>
                </c:pt>
                <c:pt idx="2">
                  <c:v>5 Hours</c:v>
                </c:pt>
                <c:pt idx="3">
                  <c:v>6 Hours</c:v>
                </c:pt>
                <c:pt idx="4">
                  <c:v>7 Hours</c:v>
                </c:pt>
                <c:pt idx="5">
                  <c:v>8 Hours</c:v>
                </c:pt>
              </c:strCache>
            </c:strRef>
          </c:cat>
          <c:val>
            <c:numRef>
              <c:f>Sheet7!$D$6:$D$12</c:f>
              <c:numCache>
                <c:formatCode>General</c:formatCode>
                <c:ptCount val="6"/>
                <c:pt idx="1">
                  <c:v>1</c:v>
                </c:pt>
                <c:pt idx="2">
                  <c:v>1</c:v>
                </c:pt>
                <c:pt idx="3">
                  <c:v>2</c:v>
                </c:pt>
                <c:pt idx="4">
                  <c:v>1</c:v>
                </c:pt>
              </c:numCache>
            </c:numRef>
          </c:val>
          <c:extLst>
            <c:ext xmlns:c16="http://schemas.microsoft.com/office/drawing/2014/chart" uri="{C3380CC4-5D6E-409C-BE32-E72D297353CC}">
              <c16:uniqueId val="{00000000-AC83-F345-8A0E-706F087E7ADD}"/>
            </c:ext>
          </c:extLst>
        </c:ser>
        <c:ser>
          <c:idx val="1"/>
          <c:order val="1"/>
          <c:tx>
            <c:strRef>
              <c:f>Sheet7!$E$4:$E$5</c:f>
              <c:strCache>
                <c:ptCount val="1"/>
                <c:pt idx="0">
                  <c:v>2 (Often)</c:v>
                </c:pt>
              </c:strCache>
            </c:strRef>
          </c:tx>
          <c:spPr>
            <a:solidFill>
              <a:schemeClr val="accent2"/>
            </a:solidFill>
            <a:ln>
              <a:noFill/>
            </a:ln>
            <a:effectLst/>
          </c:spPr>
          <c:invertIfNegative val="0"/>
          <c:cat>
            <c:strRef>
              <c:f>Sheet7!$C$6:$C$12</c:f>
              <c:strCache>
                <c:ptCount val="6"/>
                <c:pt idx="0">
                  <c:v>3 Hours</c:v>
                </c:pt>
                <c:pt idx="1">
                  <c:v>4 Hours</c:v>
                </c:pt>
                <c:pt idx="2">
                  <c:v>5 Hours</c:v>
                </c:pt>
                <c:pt idx="3">
                  <c:v>6 Hours</c:v>
                </c:pt>
                <c:pt idx="4">
                  <c:v>7 Hours</c:v>
                </c:pt>
                <c:pt idx="5">
                  <c:v>8 Hours</c:v>
                </c:pt>
              </c:strCache>
            </c:strRef>
          </c:cat>
          <c:val>
            <c:numRef>
              <c:f>Sheet7!$E$6:$E$12</c:f>
              <c:numCache>
                <c:formatCode>General</c:formatCode>
                <c:ptCount val="6"/>
                <c:pt idx="2">
                  <c:v>1</c:v>
                </c:pt>
                <c:pt idx="3">
                  <c:v>5</c:v>
                </c:pt>
                <c:pt idx="4">
                  <c:v>4</c:v>
                </c:pt>
              </c:numCache>
            </c:numRef>
          </c:val>
          <c:extLst>
            <c:ext xmlns:c16="http://schemas.microsoft.com/office/drawing/2014/chart" uri="{C3380CC4-5D6E-409C-BE32-E72D297353CC}">
              <c16:uniqueId val="{00000001-AC83-F345-8A0E-706F087E7ADD}"/>
            </c:ext>
          </c:extLst>
        </c:ser>
        <c:ser>
          <c:idx val="2"/>
          <c:order val="2"/>
          <c:tx>
            <c:strRef>
              <c:f>Sheet7!$F$4:$F$5</c:f>
              <c:strCache>
                <c:ptCount val="1"/>
                <c:pt idx="0">
                  <c:v>1 (Some times)</c:v>
                </c:pt>
              </c:strCache>
            </c:strRef>
          </c:tx>
          <c:spPr>
            <a:solidFill>
              <a:schemeClr val="accent3"/>
            </a:solidFill>
            <a:ln>
              <a:noFill/>
            </a:ln>
            <a:effectLst/>
          </c:spPr>
          <c:invertIfNegative val="0"/>
          <c:cat>
            <c:strRef>
              <c:f>Sheet7!$C$6:$C$12</c:f>
              <c:strCache>
                <c:ptCount val="6"/>
                <c:pt idx="0">
                  <c:v>3 Hours</c:v>
                </c:pt>
                <c:pt idx="1">
                  <c:v>4 Hours</c:v>
                </c:pt>
                <c:pt idx="2">
                  <c:v>5 Hours</c:v>
                </c:pt>
                <c:pt idx="3">
                  <c:v>6 Hours</c:v>
                </c:pt>
                <c:pt idx="4">
                  <c:v>7 Hours</c:v>
                </c:pt>
                <c:pt idx="5">
                  <c:v>8 Hours</c:v>
                </c:pt>
              </c:strCache>
            </c:strRef>
          </c:cat>
          <c:val>
            <c:numRef>
              <c:f>Sheet7!$F$6:$F$12</c:f>
              <c:numCache>
                <c:formatCode>General</c:formatCode>
                <c:ptCount val="6"/>
                <c:pt idx="0">
                  <c:v>1</c:v>
                </c:pt>
                <c:pt idx="2">
                  <c:v>5</c:v>
                </c:pt>
                <c:pt idx="3">
                  <c:v>8</c:v>
                </c:pt>
                <c:pt idx="4">
                  <c:v>22</c:v>
                </c:pt>
                <c:pt idx="5">
                  <c:v>9</c:v>
                </c:pt>
              </c:numCache>
            </c:numRef>
          </c:val>
          <c:extLst>
            <c:ext xmlns:c16="http://schemas.microsoft.com/office/drawing/2014/chart" uri="{C3380CC4-5D6E-409C-BE32-E72D297353CC}">
              <c16:uniqueId val="{00000002-AC83-F345-8A0E-706F087E7ADD}"/>
            </c:ext>
          </c:extLst>
        </c:ser>
        <c:ser>
          <c:idx val="3"/>
          <c:order val="3"/>
          <c:tx>
            <c:strRef>
              <c:f>Sheet7!$G$4:$G$5</c:f>
              <c:strCache>
                <c:ptCount val="1"/>
                <c:pt idx="0">
                  <c:v>0 (Never)</c:v>
                </c:pt>
              </c:strCache>
            </c:strRef>
          </c:tx>
          <c:spPr>
            <a:solidFill>
              <a:schemeClr val="accent4"/>
            </a:solidFill>
            <a:ln>
              <a:noFill/>
            </a:ln>
            <a:effectLst/>
          </c:spPr>
          <c:invertIfNegative val="0"/>
          <c:cat>
            <c:strRef>
              <c:f>Sheet7!$C$6:$C$12</c:f>
              <c:strCache>
                <c:ptCount val="6"/>
                <c:pt idx="0">
                  <c:v>3 Hours</c:v>
                </c:pt>
                <c:pt idx="1">
                  <c:v>4 Hours</c:v>
                </c:pt>
                <c:pt idx="2">
                  <c:v>5 Hours</c:v>
                </c:pt>
                <c:pt idx="3">
                  <c:v>6 Hours</c:v>
                </c:pt>
                <c:pt idx="4">
                  <c:v>7 Hours</c:v>
                </c:pt>
                <c:pt idx="5">
                  <c:v>8 Hours</c:v>
                </c:pt>
              </c:strCache>
            </c:strRef>
          </c:cat>
          <c:val>
            <c:numRef>
              <c:f>Sheet7!$G$6:$G$12</c:f>
              <c:numCache>
                <c:formatCode>General</c:formatCode>
                <c:ptCount val="6"/>
                <c:pt idx="1">
                  <c:v>4</c:v>
                </c:pt>
                <c:pt idx="2">
                  <c:v>4</c:v>
                </c:pt>
                <c:pt idx="3">
                  <c:v>9</c:v>
                </c:pt>
                <c:pt idx="4">
                  <c:v>15</c:v>
                </c:pt>
                <c:pt idx="5">
                  <c:v>11</c:v>
                </c:pt>
              </c:numCache>
            </c:numRef>
          </c:val>
          <c:extLst>
            <c:ext xmlns:c16="http://schemas.microsoft.com/office/drawing/2014/chart" uri="{C3380CC4-5D6E-409C-BE32-E72D297353CC}">
              <c16:uniqueId val="{00000003-AC83-F345-8A0E-706F087E7ADD}"/>
            </c:ext>
          </c:extLst>
        </c:ser>
        <c:dLbls>
          <c:showLegendKey val="0"/>
          <c:showVal val="0"/>
          <c:showCatName val="0"/>
          <c:showSerName val="0"/>
          <c:showPercent val="0"/>
          <c:showBubbleSize val="0"/>
        </c:dLbls>
        <c:gapWidth val="180"/>
        <c:overlap val="-30"/>
        <c:axId val="1050722064"/>
        <c:axId val="1050723776"/>
      </c:barChart>
      <c:catAx>
        <c:axId val="1050722064"/>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What is your average hours of sleep per night?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0723776"/>
        <c:crosses val="autoZero"/>
        <c:auto val="1"/>
        <c:lblAlgn val="ctr"/>
        <c:lblOffset val="100"/>
        <c:noMultiLvlLbl val="0"/>
      </c:catAx>
      <c:valAx>
        <c:axId val="1050723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What is your average hours of sleep per night?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0722064"/>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38192-1E47-7F48-B45B-6AA3B6716A49}"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9191D-CDE9-A44F-A41E-AAE48E1CE354}" type="slidenum">
              <a:rPr lang="en-US" smtClean="0"/>
              <a:t>‹#›</a:t>
            </a:fld>
            <a:endParaRPr lang="en-US"/>
          </a:p>
        </p:txBody>
      </p:sp>
    </p:spTree>
    <p:extLst>
      <p:ext uri="{BB962C8B-B14F-4D97-AF65-F5344CB8AC3E}">
        <p14:creationId xmlns:p14="http://schemas.microsoft.com/office/powerpoint/2010/main" val="410133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9191D-CDE9-A44F-A41E-AAE48E1CE354}" type="slidenum">
              <a:rPr lang="en-US" smtClean="0"/>
              <a:t>1</a:t>
            </a:fld>
            <a:endParaRPr lang="en-US"/>
          </a:p>
        </p:txBody>
      </p:sp>
    </p:spTree>
    <p:extLst>
      <p:ext uri="{BB962C8B-B14F-4D97-AF65-F5344CB8AC3E}">
        <p14:creationId xmlns:p14="http://schemas.microsoft.com/office/powerpoint/2010/main" val="3572200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9.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4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4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svg"/><Relationship Id="rId10" Type="http://schemas.openxmlformats.org/officeDocument/2006/relationships/image" Target="../media/image49.jpg"/><Relationship Id="rId4" Type="http://schemas.openxmlformats.org/officeDocument/2006/relationships/image" Target="../media/image3.png"/><Relationship Id="rId9" Type="http://schemas.openxmlformats.org/officeDocument/2006/relationships/image" Target="../media/image48.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4.sv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4.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2.sv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215329" y="5372100"/>
            <a:ext cx="4687900" cy="4773108"/>
          </a:xfrm>
          <a:custGeom>
            <a:avLst/>
            <a:gdLst/>
            <a:ahLst/>
            <a:cxnLst/>
            <a:rect l="l" t="t" r="r" b="b"/>
            <a:pathLst>
              <a:path w="8338513" h="8338513">
                <a:moveTo>
                  <a:pt x="0" y="0"/>
                </a:moveTo>
                <a:lnTo>
                  <a:pt x="8338512" y="0"/>
                </a:lnTo>
                <a:lnTo>
                  <a:pt x="8338512" y="8338512"/>
                </a:lnTo>
                <a:lnTo>
                  <a:pt x="0" y="8338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p:cNvSpPr/>
          <p:nvPr/>
        </p:nvSpPr>
        <p:spPr>
          <a:xfrm>
            <a:off x="15240000" y="40007"/>
            <a:ext cx="2397488" cy="2608648"/>
          </a:xfrm>
          <a:custGeom>
            <a:avLst/>
            <a:gdLst/>
            <a:ahLst/>
            <a:cxnLst/>
            <a:rect l="l" t="t" r="r" b="b"/>
            <a:pathLst>
              <a:path w="8338513" h="8338513">
                <a:moveTo>
                  <a:pt x="0" y="0"/>
                </a:moveTo>
                <a:lnTo>
                  <a:pt x="8338513" y="0"/>
                </a:lnTo>
                <a:lnTo>
                  <a:pt x="8338513" y="8338512"/>
                </a:lnTo>
                <a:lnTo>
                  <a:pt x="0" y="8338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84398" y="2025965"/>
            <a:ext cx="19256796" cy="2274674"/>
          </a:xfrm>
          <a:prstGeom prst="rect">
            <a:avLst/>
          </a:prstGeom>
        </p:spPr>
        <p:txBody>
          <a:bodyPr lIns="0" tIns="0" rIns="0" bIns="0" rtlCol="0" anchor="t">
            <a:spAutoFit/>
          </a:bodyPr>
          <a:lstStyle/>
          <a:p>
            <a:pPr algn="ctr">
              <a:lnSpc>
                <a:spcPts val="8470"/>
              </a:lnSpc>
            </a:pPr>
            <a:r>
              <a:rPr lang="en-US" sz="10859" spc="-673" dirty="0">
                <a:solidFill>
                  <a:srgbClr val="FBF9F5"/>
                </a:solidFill>
                <a:latin typeface="Lovelace"/>
                <a:ea typeface="Lovelace"/>
                <a:cs typeface="Lovelace"/>
                <a:sym typeface="Lovelace"/>
              </a:rPr>
              <a:t>Impact of Sleep on Physical </a:t>
            </a:r>
          </a:p>
          <a:p>
            <a:pPr algn="ctr">
              <a:lnSpc>
                <a:spcPts val="8470"/>
              </a:lnSpc>
            </a:pPr>
            <a:r>
              <a:rPr lang="en-US" sz="10859" spc="-673" dirty="0">
                <a:solidFill>
                  <a:srgbClr val="FBF9F5"/>
                </a:solidFill>
                <a:latin typeface="Lovelace"/>
                <a:ea typeface="Lovelace"/>
                <a:cs typeface="Lovelace"/>
                <a:sym typeface="Lovelace"/>
              </a:rPr>
              <a:t>and Mental Health</a:t>
            </a:r>
          </a:p>
        </p:txBody>
      </p:sp>
      <p:sp>
        <p:nvSpPr>
          <p:cNvPr id="5" name="Freeform 5"/>
          <p:cNvSpPr/>
          <p:nvPr/>
        </p:nvSpPr>
        <p:spPr>
          <a:xfrm>
            <a:off x="15240000" y="238834"/>
            <a:ext cx="1105497" cy="1105497"/>
          </a:xfrm>
          <a:custGeom>
            <a:avLst/>
            <a:gdLst/>
            <a:ahLst/>
            <a:cxnLst/>
            <a:rect l="l" t="t" r="r" b="b"/>
            <a:pathLst>
              <a:path w="1105497" h="1105497">
                <a:moveTo>
                  <a:pt x="0" y="0"/>
                </a:moveTo>
                <a:lnTo>
                  <a:pt x="1105496" y="0"/>
                </a:lnTo>
                <a:lnTo>
                  <a:pt x="1105496" y="1105496"/>
                </a:lnTo>
                <a:lnTo>
                  <a:pt x="0" y="110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904815" y="7324212"/>
            <a:ext cx="1105497" cy="1105497"/>
          </a:xfrm>
          <a:custGeom>
            <a:avLst/>
            <a:gdLst/>
            <a:ahLst/>
            <a:cxnLst/>
            <a:rect l="l" t="t" r="r" b="b"/>
            <a:pathLst>
              <a:path w="1105497" h="1105497">
                <a:moveTo>
                  <a:pt x="0" y="0"/>
                </a:moveTo>
                <a:lnTo>
                  <a:pt x="1105496" y="0"/>
                </a:lnTo>
                <a:lnTo>
                  <a:pt x="1105496" y="1105497"/>
                </a:lnTo>
                <a:lnTo>
                  <a:pt x="0" y="110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79398" y="1028700"/>
            <a:ext cx="5277354" cy="352918"/>
          </a:xfrm>
          <a:custGeom>
            <a:avLst/>
            <a:gdLst/>
            <a:ahLst/>
            <a:cxnLst/>
            <a:rect l="l" t="t" r="r" b="b"/>
            <a:pathLst>
              <a:path w="5277354" h="352918">
                <a:moveTo>
                  <a:pt x="0" y="0"/>
                </a:moveTo>
                <a:lnTo>
                  <a:pt x="5277354" y="0"/>
                </a:lnTo>
                <a:lnTo>
                  <a:pt x="5277354" y="352918"/>
                </a:lnTo>
                <a:lnTo>
                  <a:pt x="0" y="3529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4724400" y="6124069"/>
            <a:ext cx="4578840" cy="605024"/>
          </a:xfrm>
          <a:prstGeom prst="rect">
            <a:avLst/>
          </a:prstGeom>
        </p:spPr>
        <p:txBody>
          <a:bodyPr lIns="0" tIns="0" rIns="0" bIns="0" rtlCol="0" anchor="t">
            <a:spAutoFit/>
          </a:bodyPr>
          <a:lstStyle/>
          <a:p>
            <a:pPr algn="l">
              <a:lnSpc>
                <a:spcPts val="4977"/>
              </a:lnSpc>
            </a:pPr>
            <a:r>
              <a:rPr lang="en-US" sz="3555" dirty="0">
                <a:solidFill>
                  <a:srgbClr val="FBF9F5"/>
                </a:solidFill>
                <a:latin typeface="TT Hoves"/>
                <a:ea typeface="TT Hoves"/>
                <a:cs typeface="TT Hoves"/>
                <a:sym typeface="TT Hoves"/>
              </a:rPr>
              <a:t>PRESENTED BY</a:t>
            </a:r>
          </a:p>
        </p:txBody>
      </p:sp>
      <p:sp>
        <p:nvSpPr>
          <p:cNvPr id="9" name="TextBox 9"/>
          <p:cNvSpPr txBox="1"/>
          <p:nvPr/>
        </p:nvSpPr>
        <p:spPr>
          <a:xfrm>
            <a:off x="8305800" y="6124069"/>
            <a:ext cx="3729190" cy="605024"/>
          </a:xfrm>
          <a:prstGeom prst="rect">
            <a:avLst/>
          </a:prstGeom>
        </p:spPr>
        <p:txBody>
          <a:bodyPr lIns="0" tIns="0" rIns="0" bIns="0" rtlCol="0" anchor="t">
            <a:spAutoFit/>
          </a:bodyPr>
          <a:lstStyle/>
          <a:p>
            <a:pPr algn="r">
              <a:lnSpc>
                <a:spcPts val="4977"/>
              </a:lnSpc>
            </a:pPr>
            <a:r>
              <a:rPr lang="en-US" sz="3555" b="1" dirty="0">
                <a:solidFill>
                  <a:srgbClr val="FBF9F5"/>
                </a:solidFill>
                <a:latin typeface="TT Hoves Bold"/>
                <a:ea typeface="TT Hoves Bold"/>
                <a:cs typeface="TT Hoves Bold"/>
                <a:sym typeface="TT Hoves Bold"/>
              </a:rPr>
              <a:t>TEAM: EWOK</a:t>
            </a:r>
          </a:p>
        </p:txBody>
      </p:sp>
      <p:sp>
        <p:nvSpPr>
          <p:cNvPr id="10" name="Freeform 10"/>
          <p:cNvSpPr/>
          <p:nvPr/>
        </p:nvSpPr>
        <p:spPr>
          <a:xfrm flipH="1">
            <a:off x="13010646" y="8905382"/>
            <a:ext cx="5277354" cy="352918"/>
          </a:xfrm>
          <a:custGeom>
            <a:avLst/>
            <a:gdLst/>
            <a:ahLst/>
            <a:cxnLst/>
            <a:rect l="l" t="t" r="r" b="b"/>
            <a:pathLst>
              <a:path w="5277354" h="352918">
                <a:moveTo>
                  <a:pt x="5277354" y="0"/>
                </a:moveTo>
                <a:lnTo>
                  <a:pt x="0" y="0"/>
                </a:lnTo>
                <a:lnTo>
                  <a:pt x="0" y="352918"/>
                </a:lnTo>
                <a:lnTo>
                  <a:pt x="5277354" y="352918"/>
                </a:lnTo>
                <a:lnTo>
                  <a:pt x="527735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2" name="Picture 11" descr="A furry animal holding a staff and a drink&#10;&#10;Description automatically generated">
            <a:extLst>
              <a:ext uri="{FF2B5EF4-FFF2-40B4-BE49-F238E27FC236}">
                <a16:creationId xmlns:a16="http://schemas.microsoft.com/office/drawing/2014/main" id="{5122CC69-E6A0-0C8B-9EBE-756C3CE811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91472" y="4595411"/>
            <a:ext cx="4282440" cy="5353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13115710" y="544487"/>
            <a:ext cx="681973" cy="681973"/>
          </a:xfrm>
          <a:custGeom>
            <a:avLst/>
            <a:gdLst/>
            <a:ahLst/>
            <a:cxnLst/>
            <a:rect l="l" t="t" r="r" b="b"/>
            <a:pathLst>
              <a:path w="681973" h="681973">
                <a:moveTo>
                  <a:pt x="0" y="0"/>
                </a:moveTo>
                <a:lnTo>
                  <a:pt x="681973" y="0"/>
                </a:lnTo>
                <a:lnTo>
                  <a:pt x="681973" y="681973"/>
                </a:lnTo>
                <a:lnTo>
                  <a:pt x="0" y="681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194822" y="105081"/>
            <a:ext cx="1869902" cy="2011657"/>
          </a:xfrm>
          <a:custGeom>
            <a:avLst/>
            <a:gdLst/>
            <a:ahLst/>
            <a:cxnLst/>
            <a:rect l="l" t="t" r="r" b="b"/>
            <a:pathLst>
              <a:path w="6074294" h="6074294">
                <a:moveTo>
                  <a:pt x="0" y="0"/>
                </a:moveTo>
                <a:lnTo>
                  <a:pt x="6074294" y="0"/>
                </a:lnTo>
                <a:lnTo>
                  <a:pt x="6074294" y="6074295"/>
                </a:lnTo>
                <a:lnTo>
                  <a:pt x="0" y="6074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213929" y="8127660"/>
            <a:ext cx="2074071" cy="2074071"/>
          </a:xfrm>
          <a:custGeom>
            <a:avLst/>
            <a:gdLst/>
            <a:ahLst/>
            <a:cxnLst/>
            <a:rect l="l" t="t" r="r" b="b"/>
            <a:pathLst>
              <a:path w="2074071" h="2074071">
                <a:moveTo>
                  <a:pt x="0" y="0"/>
                </a:moveTo>
                <a:lnTo>
                  <a:pt x="2074070" y="0"/>
                </a:lnTo>
                <a:lnTo>
                  <a:pt x="2074070" y="2074070"/>
                </a:lnTo>
                <a:lnTo>
                  <a:pt x="0" y="2074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61260" y="6485663"/>
            <a:ext cx="3801337" cy="3801337"/>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6" name="Freeform 6"/>
          <p:cNvSpPr/>
          <p:nvPr/>
        </p:nvSpPr>
        <p:spPr>
          <a:xfrm>
            <a:off x="9243573" y="4307533"/>
            <a:ext cx="8466758" cy="4741385"/>
          </a:xfrm>
          <a:custGeom>
            <a:avLst/>
            <a:gdLst/>
            <a:ahLst/>
            <a:cxnLst/>
            <a:rect l="l" t="t" r="r" b="b"/>
            <a:pathLst>
              <a:path w="8466758" h="4741385">
                <a:moveTo>
                  <a:pt x="0" y="0"/>
                </a:moveTo>
                <a:lnTo>
                  <a:pt x="8466758" y="0"/>
                </a:lnTo>
                <a:lnTo>
                  <a:pt x="8466758" y="4741385"/>
                </a:lnTo>
                <a:lnTo>
                  <a:pt x="0" y="4741385"/>
                </a:lnTo>
                <a:lnTo>
                  <a:pt x="0" y="0"/>
                </a:lnTo>
                <a:close/>
              </a:path>
            </a:pathLst>
          </a:custGeom>
          <a:blipFill>
            <a:blip r:embed="rId6"/>
            <a:stretch>
              <a:fillRect/>
            </a:stretch>
          </a:blipFill>
        </p:spPr>
        <p:txBody>
          <a:bodyPr/>
          <a:lstStyle/>
          <a:p>
            <a:endParaRPr lang="en-US"/>
          </a:p>
        </p:txBody>
      </p:sp>
      <p:sp>
        <p:nvSpPr>
          <p:cNvPr id="7" name="Freeform 7"/>
          <p:cNvSpPr/>
          <p:nvPr/>
        </p:nvSpPr>
        <p:spPr>
          <a:xfrm>
            <a:off x="374428" y="4307533"/>
            <a:ext cx="8447901" cy="4741385"/>
          </a:xfrm>
          <a:custGeom>
            <a:avLst/>
            <a:gdLst/>
            <a:ahLst/>
            <a:cxnLst/>
            <a:rect l="l" t="t" r="r" b="b"/>
            <a:pathLst>
              <a:path w="8447901" h="4741385">
                <a:moveTo>
                  <a:pt x="0" y="0"/>
                </a:moveTo>
                <a:lnTo>
                  <a:pt x="8447902" y="0"/>
                </a:lnTo>
                <a:lnTo>
                  <a:pt x="8447902" y="4741385"/>
                </a:lnTo>
                <a:lnTo>
                  <a:pt x="0" y="4741385"/>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7460168" y="496159"/>
            <a:ext cx="2724323" cy="730301"/>
          </a:xfrm>
          <a:prstGeom prst="rect">
            <a:avLst/>
          </a:prstGeom>
        </p:spPr>
        <p:txBody>
          <a:bodyPr lIns="0" tIns="0" rIns="0" bIns="0" rtlCol="0" anchor="t">
            <a:spAutoFit/>
          </a:bodyPr>
          <a:lstStyle/>
          <a:p>
            <a:pPr algn="ctr">
              <a:lnSpc>
                <a:spcPts val="4968"/>
              </a:lnSpc>
            </a:pPr>
            <a:r>
              <a:rPr lang="en-US" sz="6369" spc="-394">
                <a:solidFill>
                  <a:srgbClr val="FBF9F5"/>
                </a:solidFill>
                <a:latin typeface="Lovelace"/>
                <a:ea typeface="Lovelace"/>
                <a:cs typeface="Lovelace"/>
                <a:sym typeface="Lovelace"/>
              </a:rPr>
              <a:t>Health</a:t>
            </a:r>
          </a:p>
        </p:txBody>
      </p:sp>
      <p:sp>
        <p:nvSpPr>
          <p:cNvPr id="9" name="TextBox 9"/>
          <p:cNvSpPr txBox="1"/>
          <p:nvPr/>
        </p:nvSpPr>
        <p:spPr>
          <a:xfrm>
            <a:off x="1314116" y="1278555"/>
            <a:ext cx="3569271" cy="778510"/>
          </a:xfrm>
          <a:prstGeom prst="rect">
            <a:avLst/>
          </a:prstGeom>
        </p:spPr>
        <p:txBody>
          <a:bodyPr lIns="0" tIns="0" rIns="0" bIns="0" rtlCol="0" anchor="t">
            <a:spAutoFit/>
          </a:bodyPr>
          <a:lstStyle/>
          <a:p>
            <a:pPr algn="ctr">
              <a:lnSpc>
                <a:spcPts val="6440"/>
              </a:lnSpc>
            </a:pPr>
            <a:r>
              <a:rPr lang="en-US" sz="4600">
                <a:solidFill>
                  <a:srgbClr val="FBF9F5"/>
                </a:solidFill>
                <a:latin typeface="TT Hoves"/>
                <a:ea typeface="TT Hoves"/>
                <a:cs typeface="TT Hoves"/>
                <a:sym typeface="TT Hoves"/>
              </a:rPr>
              <a:t>Health Issues:</a:t>
            </a:r>
          </a:p>
        </p:txBody>
      </p:sp>
      <p:sp>
        <p:nvSpPr>
          <p:cNvPr id="10" name="TextBox 10"/>
          <p:cNvSpPr txBox="1"/>
          <p:nvPr/>
        </p:nvSpPr>
        <p:spPr>
          <a:xfrm>
            <a:off x="0" y="2268154"/>
            <a:ext cx="7858138" cy="1802939"/>
          </a:xfrm>
          <a:prstGeom prst="rect">
            <a:avLst/>
          </a:prstGeom>
        </p:spPr>
        <p:txBody>
          <a:bodyPr lIns="0" tIns="0" rIns="0" bIns="0" rtlCol="0" anchor="t">
            <a:spAutoFit/>
          </a:bodyPr>
          <a:lstStyle/>
          <a:p>
            <a:pPr algn="ctr">
              <a:lnSpc>
                <a:spcPts val="4822"/>
              </a:lnSpc>
            </a:pPr>
            <a:r>
              <a:rPr lang="en-US" sz="3444">
                <a:solidFill>
                  <a:srgbClr val="FBF9F5"/>
                </a:solidFill>
                <a:latin typeface="Canva Sans"/>
                <a:ea typeface="Canva Sans"/>
                <a:cs typeface="Canva Sans"/>
                <a:sym typeface="Canva Sans"/>
              </a:rPr>
              <a:t>Sleep difficulties lead to health problems, with a notable percentage reporting mild to moderate effects.</a:t>
            </a:r>
          </a:p>
        </p:txBody>
      </p:sp>
      <p:sp>
        <p:nvSpPr>
          <p:cNvPr id="11" name="TextBox 11"/>
          <p:cNvSpPr txBox="1"/>
          <p:nvPr/>
        </p:nvSpPr>
        <p:spPr>
          <a:xfrm>
            <a:off x="11715854" y="1269030"/>
            <a:ext cx="3481685" cy="788035"/>
          </a:xfrm>
          <a:prstGeom prst="rect">
            <a:avLst/>
          </a:prstGeom>
        </p:spPr>
        <p:txBody>
          <a:bodyPr lIns="0" tIns="0" rIns="0" bIns="0" rtlCol="0" anchor="t">
            <a:spAutoFit/>
          </a:bodyPr>
          <a:lstStyle/>
          <a:p>
            <a:pPr algn="ctr">
              <a:lnSpc>
                <a:spcPts val="6439"/>
              </a:lnSpc>
            </a:pPr>
            <a:r>
              <a:rPr lang="en-US" sz="4599">
                <a:solidFill>
                  <a:srgbClr val="FBF9F5"/>
                </a:solidFill>
                <a:latin typeface="TT Hoves"/>
                <a:ea typeface="TT Hoves"/>
                <a:cs typeface="TT Hoves"/>
                <a:sym typeface="TT Hoves"/>
              </a:rPr>
              <a:t>Body Weight:</a:t>
            </a:r>
          </a:p>
        </p:txBody>
      </p:sp>
      <p:sp>
        <p:nvSpPr>
          <p:cNvPr id="12" name="TextBox 12"/>
          <p:cNvSpPr txBox="1"/>
          <p:nvPr/>
        </p:nvSpPr>
        <p:spPr>
          <a:xfrm>
            <a:off x="9552155" y="2270041"/>
            <a:ext cx="7849594" cy="1801051"/>
          </a:xfrm>
          <a:prstGeom prst="rect">
            <a:avLst/>
          </a:prstGeom>
        </p:spPr>
        <p:txBody>
          <a:bodyPr lIns="0" tIns="0" rIns="0" bIns="0" rtlCol="0" anchor="t">
            <a:spAutoFit/>
          </a:bodyPr>
          <a:lstStyle/>
          <a:p>
            <a:pPr algn="ctr">
              <a:lnSpc>
                <a:spcPts val="4816"/>
              </a:lnSpc>
            </a:pPr>
            <a:r>
              <a:rPr lang="en-US" sz="3440" dirty="0">
                <a:solidFill>
                  <a:srgbClr val="FFFFFF"/>
                </a:solidFill>
                <a:latin typeface="Canva Sans"/>
                <a:ea typeface="Canva Sans"/>
                <a:cs typeface="Canva Sans"/>
                <a:sym typeface="Canva Sans"/>
              </a:rPr>
              <a:t>Changes in body weight are linked to sleep difficulties, affecting females more prominently than males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13192326" y="154470"/>
            <a:ext cx="681973" cy="681973"/>
          </a:xfrm>
          <a:custGeom>
            <a:avLst/>
            <a:gdLst/>
            <a:ahLst/>
            <a:cxnLst/>
            <a:rect l="l" t="t" r="r" b="b"/>
            <a:pathLst>
              <a:path w="681973" h="681973">
                <a:moveTo>
                  <a:pt x="0" y="0"/>
                </a:moveTo>
                <a:lnTo>
                  <a:pt x="681973" y="0"/>
                </a:lnTo>
                <a:lnTo>
                  <a:pt x="681973" y="681972"/>
                </a:lnTo>
                <a:lnTo>
                  <a:pt x="0" y="68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963966" y="154470"/>
            <a:ext cx="2074072" cy="2074071"/>
          </a:xfrm>
          <a:custGeom>
            <a:avLst/>
            <a:gdLst/>
            <a:ahLst/>
            <a:cxnLst/>
            <a:rect l="l" t="t" r="r" b="b"/>
            <a:pathLst>
              <a:path w="6074294" h="6074294">
                <a:moveTo>
                  <a:pt x="0" y="0"/>
                </a:moveTo>
                <a:lnTo>
                  <a:pt x="6074294" y="0"/>
                </a:lnTo>
                <a:lnTo>
                  <a:pt x="6074294" y="6074294"/>
                </a:lnTo>
                <a:lnTo>
                  <a:pt x="0" y="6074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153518" y="8212929"/>
            <a:ext cx="2074071" cy="2074071"/>
          </a:xfrm>
          <a:custGeom>
            <a:avLst/>
            <a:gdLst/>
            <a:ahLst/>
            <a:cxnLst/>
            <a:rect l="l" t="t" r="r" b="b"/>
            <a:pathLst>
              <a:path w="2074071" h="2074071">
                <a:moveTo>
                  <a:pt x="0" y="0"/>
                </a:moveTo>
                <a:lnTo>
                  <a:pt x="2074070" y="0"/>
                </a:lnTo>
                <a:lnTo>
                  <a:pt x="2074070" y="2074070"/>
                </a:lnTo>
                <a:lnTo>
                  <a:pt x="0" y="2074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0043" y="6485663"/>
            <a:ext cx="3801337" cy="3801337"/>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74428" y="4648739"/>
            <a:ext cx="8769572" cy="4905479"/>
          </a:xfrm>
          <a:custGeom>
            <a:avLst/>
            <a:gdLst/>
            <a:ahLst/>
            <a:cxnLst/>
            <a:rect l="l" t="t" r="r" b="b"/>
            <a:pathLst>
              <a:path w="8769572" h="4905479">
                <a:moveTo>
                  <a:pt x="0" y="0"/>
                </a:moveTo>
                <a:lnTo>
                  <a:pt x="8769572" y="0"/>
                </a:lnTo>
                <a:lnTo>
                  <a:pt x="8769572" y="4905480"/>
                </a:lnTo>
                <a:lnTo>
                  <a:pt x="0" y="4905480"/>
                </a:lnTo>
                <a:lnTo>
                  <a:pt x="0" y="0"/>
                </a:lnTo>
                <a:close/>
              </a:path>
            </a:pathLst>
          </a:custGeom>
          <a:blipFill>
            <a:blip r:embed="rId6"/>
            <a:stretch>
              <a:fillRect/>
            </a:stretch>
          </a:blipFill>
        </p:spPr>
        <p:txBody>
          <a:bodyPr/>
          <a:lstStyle/>
          <a:p>
            <a:endParaRPr lang="en-US"/>
          </a:p>
        </p:txBody>
      </p:sp>
      <p:sp>
        <p:nvSpPr>
          <p:cNvPr id="7" name="Freeform 7"/>
          <p:cNvSpPr/>
          <p:nvPr/>
        </p:nvSpPr>
        <p:spPr>
          <a:xfrm>
            <a:off x="9153420" y="4648739"/>
            <a:ext cx="8759784" cy="4905479"/>
          </a:xfrm>
          <a:custGeom>
            <a:avLst/>
            <a:gdLst/>
            <a:ahLst/>
            <a:cxnLst/>
            <a:rect l="l" t="t" r="r" b="b"/>
            <a:pathLst>
              <a:path w="8759784" h="4905479">
                <a:moveTo>
                  <a:pt x="0" y="0"/>
                </a:moveTo>
                <a:lnTo>
                  <a:pt x="8759784" y="0"/>
                </a:lnTo>
                <a:lnTo>
                  <a:pt x="8759784" y="4905480"/>
                </a:lnTo>
                <a:lnTo>
                  <a:pt x="0" y="490548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5521205" y="590355"/>
            <a:ext cx="6871021" cy="730301"/>
          </a:xfrm>
          <a:prstGeom prst="rect">
            <a:avLst/>
          </a:prstGeom>
        </p:spPr>
        <p:txBody>
          <a:bodyPr lIns="0" tIns="0" rIns="0" bIns="0" rtlCol="0" anchor="t">
            <a:spAutoFit/>
          </a:bodyPr>
          <a:lstStyle/>
          <a:p>
            <a:pPr algn="ctr">
              <a:lnSpc>
                <a:spcPts val="4968"/>
              </a:lnSpc>
            </a:pPr>
            <a:r>
              <a:rPr lang="en-US" sz="6369" spc="-394">
                <a:solidFill>
                  <a:srgbClr val="FBF9F5"/>
                </a:solidFill>
                <a:latin typeface="Lovelace"/>
                <a:ea typeface="Lovelace"/>
                <a:cs typeface="Lovelace"/>
                <a:sym typeface="Lovelace"/>
              </a:rPr>
              <a:t>Daily Performance</a:t>
            </a:r>
          </a:p>
        </p:txBody>
      </p:sp>
      <p:sp>
        <p:nvSpPr>
          <p:cNvPr id="9" name="TextBox 9"/>
          <p:cNvSpPr txBox="1"/>
          <p:nvPr/>
        </p:nvSpPr>
        <p:spPr>
          <a:xfrm>
            <a:off x="3382618" y="1680383"/>
            <a:ext cx="1793974" cy="778510"/>
          </a:xfrm>
          <a:prstGeom prst="rect">
            <a:avLst/>
          </a:prstGeom>
        </p:spPr>
        <p:txBody>
          <a:bodyPr lIns="0" tIns="0" rIns="0" bIns="0" rtlCol="0" anchor="t">
            <a:spAutoFit/>
          </a:bodyPr>
          <a:lstStyle/>
          <a:p>
            <a:pPr algn="ctr">
              <a:lnSpc>
                <a:spcPts val="6440"/>
              </a:lnSpc>
            </a:pPr>
            <a:r>
              <a:rPr lang="en-US" sz="4600">
                <a:solidFill>
                  <a:srgbClr val="FBF9F5"/>
                </a:solidFill>
                <a:latin typeface="TT Hoves"/>
                <a:ea typeface="TT Hoves"/>
                <a:cs typeface="TT Hoves"/>
                <a:sym typeface="TT Hoves"/>
              </a:rPr>
              <a:t>Mood:</a:t>
            </a:r>
          </a:p>
        </p:txBody>
      </p:sp>
      <p:sp>
        <p:nvSpPr>
          <p:cNvPr id="10" name="TextBox 10"/>
          <p:cNvSpPr txBox="1"/>
          <p:nvPr/>
        </p:nvSpPr>
        <p:spPr>
          <a:xfrm>
            <a:off x="11595079" y="1680383"/>
            <a:ext cx="4558439" cy="778510"/>
          </a:xfrm>
          <a:prstGeom prst="rect">
            <a:avLst/>
          </a:prstGeom>
        </p:spPr>
        <p:txBody>
          <a:bodyPr lIns="0" tIns="0" rIns="0" bIns="0" rtlCol="0" anchor="t">
            <a:spAutoFit/>
          </a:bodyPr>
          <a:lstStyle/>
          <a:p>
            <a:pPr algn="ctr">
              <a:lnSpc>
                <a:spcPts val="6440"/>
              </a:lnSpc>
            </a:pPr>
            <a:r>
              <a:rPr lang="en-US" sz="4600">
                <a:solidFill>
                  <a:srgbClr val="FBF9F5"/>
                </a:solidFill>
                <a:latin typeface="TT Hoves"/>
                <a:ea typeface="TT Hoves"/>
                <a:cs typeface="TT Hoves"/>
                <a:sym typeface="TT Hoves"/>
              </a:rPr>
              <a:t>Anxious Feelings:</a:t>
            </a:r>
          </a:p>
        </p:txBody>
      </p:sp>
      <p:sp>
        <p:nvSpPr>
          <p:cNvPr id="11" name="TextBox 11"/>
          <p:cNvSpPr txBox="1"/>
          <p:nvPr/>
        </p:nvSpPr>
        <p:spPr>
          <a:xfrm>
            <a:off x="562875" y="2382693"/>
            <a:ext cx="7433460" cy="1790065"/>
          </a:xfrm>
          <a:prstGeom prst="rect">
            <a:avLst/>
          </a:prstGeom>
        </p:spPr>
        <p:txBody>
          <a:bodyPr lIns="0" tIns="0" rIns="0" bIns="0" rtlCol="0" anchor="t">
            <a:spAutoFit/>
          </a:bodyPr>
          <a:lstStyle/>
          <a:p>
            <a:pPr algn="ctr">
              <a:lnSpc>
                <a:spcPts val="4759"/>
              </a:lnSpc>
            </a:pPr>
            <a:r>
              <a:rPr lang="en-US" sz="3399">
                <a:solidFill>
                  <a:srgbClr val="FFFFFF"/>
                </a:solidFill>
                <a:latin typeface="TT Hoves"/>
                <a:ea typeface="TT Hoves"/>
                <a:cs typeface="TT Hoves"/>
                <a:sym typeface="TT Hoves"/>
              </a:rPr>
              <a:t>Sleep difficulties heavily impact mood, with females reporting more mood-related disruptions</a:t>
            </a:r>
          </a:p>
        </p:txBody>
      </p:sp>
      <p:sp>
        <p:nvSpPr>
          <p:cNvPr id="12" name="TextBox 12"/>
          <p:cNvSpPr txBox="1"/>
          <p:nvPr/>
        </p:nvSpPr>
        <p:spPr>
          <a:xfrm>
            <a:off x="8940759" y="2382693"/>
            <a:ext cx="8769572" cy="1790065"/>
          </a:xfrm>
          <a:prstGeom prst="rect">
            <a:avLst/>
          </a:prstGeom>
        </p:spPr>
        <p:txBody>
          <a:bodyPr lIns="0" tIns="0" rIns="0" bIns="0" rtlCol="0" anchor="t">
            <a:spAutoFit/>
          </a:bodyPr>
          <a:lstStyle/>
          <a:p>
            <a:pPr algn="ctr">
              <a:lnSpc>
                <a:spcPts val="4759"/>
              </a:lnSpc>
            </a:pPr>
            <a:r>
              <a:rPr lang="en-US" sz="3399">
                <a:solidFill>
                  <a:srgbClr val="FFFFFF"/>
                </a:solidFill>
                <a:latin typeface="TT Hoves"/>
                <a:ea typeface="TT Hoves"/>
                <a:cs typeface="TT Hoves"/>
                <a:sym typeface="TT Hoves"/>
              </a:rPr>
              <a:t>Poor sleep contributes to anxiety, with females experiencing slightly higher levels than males.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a:extLst>
            <a:ext uri="{FF2B5EF4-FFF2-40B4-BE49-F238E27FC236}">
              <a16:creationId xmlns:a16="http://schemas.microsoft.com/office/drawing/2014/main" id="{6453B649-B0A1-A875-F6D8-FF845BE492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CBD7B58-F932-9409-C218-217D9BF31194}"/>
              </a:ext>
            </a:extLst>
          </p:cNvPr>
          <p:cNvSpPr/>
          <p:nvPr/>
        </p:nvSpPr>
        <p:spPr>
          <a:xfrm>
            <a:off x="13192326" y="154470"/>
            <a:ext cx="681973" cy="681973"/>
          </a:xfrm>
          <a:custGeom>
            <a:avLst/>
            <a:gdLst/>
            <a:ahLst/>
            <a:cxnLst/>
            <a:rect l="l" t="t" r="r" b="b"/>
            <a:pathLst>
              <a:path w="681973" h="681973">
                <a:moveTo>
                  <a:pt x="0" y="0"/>
                </a:moveTo>
                <a:lnTo>
                  <a:pt x="681973" y="0"/>
                </a:lnTo>
                <a:lnTo>
                  <a:pt x="681973" y="681972"/>
                </a:lnTo>
                <a:lnTo>
                  <a:pt x="0" y="68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671B6E4-359A-9276-D25C-B05B6A9C4915}"/>
              </a:ext>
            </a:extLst>
          </p:cNvPr>
          <p:cNvSpPr/>
          <p:nvPr/>
        </p:nvSpPr>
        <p:spPr>
          <a:xfrm>
            <a:off x="15963966" y="154470"/>
            <a:ext cx="2074072" cy="2074071"/>
          </a:xfrm>
          <a:custGeom>
            <a:avLst/>
            <a:gdLst/>
            <a:ahLst/>
            <a:cxnLst/>
            <a:rect l="l" t="t" r="r" b="b"/>
            <a:pathLst>
              <a:path w="6074294" h="6074294">
                <a:moveTo>
                  <a:pt x="0" y="0"/>
                </a:moveTo>
                <a:lnTo>
                  <a:pt x="6074294" y="0"/>
                </a:lnTo>
                <a:lnTo>
                  <a:pt x="6074294" y="6074294"/>
                </a:lnTo>
                <a:lnTo>
                  <a:pt x="0" y="6074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BA62746D-AAF6-289A-3552-EC6610708219}"/>
              </a:ext>
            </a:extLst>
          </p:cNvPr>
          <p:cNvSpPr/>
          <p:nvPr/>
        </p:nvSpPr>
        <p:spPr>
          <a:xfrm>
            <a:off x="16153518" y="8212929"/>
            <a:ext cx="2074071" cy="2074071"/>
          </a:xfrm>
          <a:custGeom>
            <a:avLst/>
            <a:gdLst/>
            <a:ahLst/>
            <a:cxnLst/>
            <a:rect l="l" t="t" r="r" b="b"/>
            <a:pathLst>
              <a:path w="2074071" h="2074071">
                <a:moveTo>
                  <a:pt x="0" y="0"/>
                </a:moveTo>
                <a:lnTo>
                  <a:pt x="2074070" y="0"/>
                </a:lnTo>
                <a:lnTo>
                  <a:pt x="2074070" y="2074070"/>
                </a:lnTo>
                <a:lnTo>
                  <a:pt x="0" y="2074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3ECEAE3-F6A0-D6BD-F9D3-F694FCA6009C}"/>
              </a:ext>
            </a:extLst>
          </p:cNvPr>
          <p:cNvSpPr/>
          <p:nvPr/>
        </p:nvSpPr>
        <p:spPr>
          <a:xfrm>
            <a:off x="60043" y="6485663"/>
            <a:ext cx="3801337" cy="3801337"/>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08BB375E-FFB9-9305-F4ED-95782A59875A}"/>
              </a:ext>
            </a:extLst>
          </p:cNvPr>
          <p:cNvSpPr txBox="1"/>
          <p:nvPr/>
        </p:nvSpPr>
        <p:spPr>
          <a:xfrm>
            <a:off x="5521205" y="590355"/>
            <a:ext cx="6871021" cy="730301"/>
          </a:xfrm>
          <a:prstGeom prst="rect">
            <a:avLst/>
          </a:prstGeom>
        </p:spPr>
        <p:txBody>
          <a:bodyPr lIns="0" tIns="0" rIns="0" bIns="0" rtlCol="0" anchor="t">
            <a:spAutoFit/>
          </a:bodyPr>
          <a:lstStyle/>
          <a:p>
            <a:pPr algn="ctr">
              <a:lnSpc>
                <a:spcPts val="4968"/>
              </a:lnSpc>
            </a:pPr>
            <a:r>
              <a:rPr lang="en-US" sz="6369" spc="-394" dirty="0">
                <a:solidFill>
                  <a:srgbClr val="FBF9F5"/>
                </a:solidFill>
                <a:latin typeface="Lovelace"/>
                <a:ea typeface="Lovelace"/>
                <a:cs typeface="Lovelace"/>
                <a:sym typeface="Lovelace"/>
              </a:rPr>
              <a:t>Primary Data </a:t>
            </a:r>
          </a:p>
        </p:txBody>
      </p:sp>
      <p:sp>
        <p:nvSpPr>
          <p:cNvPr id="9" name="TextBox 9">
            <a:extLst>
              <a:ext uri="{FF2B5EF4-FFF2-40B4-BE49-F238E27FC236}">
                <a16:creationId xmlns:a16="http://schemas.microsoft.com/office/drawing/2014/main" id="{3F3DB157-A797-6D05-4E09-6A246BA2FE67}"/>
              </a:ext>
            </a:extLst>
          </p:cNvPr>
          <p:cNvSpPr txBox="1"/>
          <p:nvPr/>
        </p:nvSpPr>
        <p:spPr>
          <a:xfrm>
            <a:off x="8059728" y="1649910"/>
            <a:ext cx="1793974" cy="778510"/>
          </a:xfrm>
          <a:prstGeom prst="rect">
            <a:avLst/>
          </a:prstGeom>
        </p:spPr>
        <p:txBody>
          <a:bodyPr lIns="0" tIns="0" rIns="0" bIns="0" rtlCol="0" anchor="t">
            <a:spAutoFit/>
          </a:bodyPr>
          <a:lstStyle/>
          <a:p>
            <a:pPr algn="ctr">
              <a:lnSpc>
                <a:spcPts val="6440"/>
              </a:lnSpc>
            </a:pPr>
            <a:r>
              <a:rPr lang="en-US" sz="4600" dirty="0" err="1">
                <a:solidFill>
                  <a:srgbClr val="FBF9F5"/>
                </a:solidFill>
                <a:latin typeface="TT Hoves"/>
                <a:ea typeface="TT Hoves"/>
                <a:cs typeface="TT Hoves"/>
                <a:sym typeface="TT Hoves"/>
              </a:rPr>
              <a:t>Anxity</a:t>
            </a:r>
            <a:r>
              <a:rPr lang="en-US" sz="4600" dirty="0">
                <a:solidFill>
                  <a:srgbClr val="FBF9F5"/>
                </a:solidFill>
                <a:latin typeface="TT Hoves"/>
                <a:ea typeface="TT Hoves"/>
                <a:cs typeface="TT Hoves"/>
                <a:sym typeface="TT Hoves"/>
              </a:rPr>
              <a:t>:</a:t>
            </a:r>
          </a:p>
        </p:txBody>
      </p:sp>
      <p:sp>
        <p:nvSpPr>
          <p:cNvPr id="13" name="Rectangle 12">
            <a:extLst>
              <a:ext uri="{FF2B5EF4-FFF2-40B4-BE49-F238E27FC236}">
                <a16:creationId xmlns:a16="http://schemas.microsoft.com/office/drawing/2014/main" id="{7D954AAE-A888-5F60-B352-CAAC36FBF157}"/>
              </a:ext>
            </a:extLst>
          </p:cNvPr>
          <p:cNvSpPr/>
          <p:nvPr/>
        </p:nvSpPr>
        <p:spPr>
          <a:xfrm>
            <a:off x="3861380" y="2552700"/>
            <a:ext cx="10997620" cy="70895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hart 13" descr="Chart type: Clustered Bar. 'Age' by 'How often your sleep problem makes you feel anxious or tense?' and 'Gender'&#10;&#10;Description automatically generated">
            <a:extLst>
              <a:ext uri="{FF2B5EF4-FFF2-40B4-BE49-F238E27FC236}">
                <a16:creationId xmlns:a16="http://schemas.microsoft.com/office/drawing/2014/main" id="{168A37FE-8E1F-21FA-8D86-A0192C2B1495}"/>
              </a:ext>
            </a:extLst>
          </p:cNvPr>
          <p:cNvGraphicFramePr/>
          <p:nvPr>
            <p:extLst>
              <p:ext uri="{D42A27DB-BD31-4B8C-83A1-F6EECF244321}">
                <p14:modId xmlns:p14="http://schemas.microsoft.com/office/powerpoint/2010/main" val="1333774967"/>
              </p:ext>
            </p:extLst>
          </p:nvPr>
        </p:nvGraphicFramePr>
        <p:xfrm>
          <a:off x="4267200" y="2857500"/>
          <a:ext cx="10363200" cy="669358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6197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a:extLst>
            <a:ext uri="{FF2B5EF4-FFF2-40B4-BE49-F238E27FC236}">
              <a16:creationId xmlns:a16="http://schemas.microsoft.com/office/drawing/2014/main" id="{DAF6951F-EADA-AC2E-A182-24F9C0661B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13D58F-402B-8AEC-E9FA-89AE77ABE14E}"/>
              </a:ext>
            </a:extLst>
          </p:cNvPr>
          <p:cNvSpPr/>
          <p:nvPr/>
        </p:nvSpPr>
        <p:spPr>
          <a:xfrm>
            <a:off x="13192326" y="154470"/>
            <a:ext cx="681973" cy="681973"/>
          </a:xfrm>
          <a:custGeom>
            <a:avLst/>
            <a:gdLst/>
            <a:ahLst/>
            <a:cxnLst/>
            <a:rect l="l" t="t" r="r" b="b"/>
            <a:pathLst>
              <a:path w="681973" h="681973">
                <a:moveTo>
                  <a:pt x="0" y="0"/>
                </a:moveTo>
                <a:lnTo>
                  <a:pt x="681973" y="0"/>
                </a:lnTo>
                <a:lnTo>
                  <a:pt x="681973" y="681972"/>
                </a:lnTo>
                <a:lnTo>
                  <a:pt x="0" y="68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289CFB6-0D25-8665-CD34-B69B9C1FC915}"/>
              </a:ext>
            </a:extLst>
          </p:cNvPr>
          <p:cNvSpPr/>
          <p:nvPr/>
        </p:nvSpPr>
        <p:spPr>
          <a:xfrm>
            <a:off x="15963966" y="154470"/>
            <a:ext cx="2074072" cy="2074071"/>
          </a:xfrm>
          <a:custGeom>
            <a:avLst/>
            <a:gdLst/>
            <a:ahLst/>
            <a:cxnLst/>
            <a:rect l="l" t="t" r="r" b="b"/>
            <a:pathLst>
              <a:path w="6074294" h="6074294">
                <a:moveTo>
                  <a:pt x="0" y="0"/>
                </a:moveTo>
                <a:lnTo>
                  <a:pt x="6074294" y="0"/>
                </a:lnTo>
                <a:lnTo>
                  <a:pt x="6074294" y="6074294"/>
                </a:lnTo>
                <a:lnTo>
                  <a:pt x="0" y="6074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151B0681-CEC9-EC3F-528B-FED9176CC7B8}"/>
              </a:ext>
            </a:extLst>
          </p:cNvPr>
          <p:cNvSpPr/>
          <p:nvPr/>
        </p:nvSpPr>
        <p:spPr>
          <a:xfrm>
            <a:off x="16153518" y="8212929"/>
            <a:ext cx="2074071" cy="2074071"/>
          </a:xfrm>
          <a:custGeom>
            <a:avLst/>
            <a:gdLst/>
            <a:ahLst/>
            <a:cxnLst/>
            <a:rect l="l" t="t" r="r" b="b"/>
            <a:pathLst>
              <a:path w="2074071" h="2074071">
                <a:moveTo>
                  <a:pt x="0" y="0"/>
                </a:moveTo>
                <a:lnTo>
                  <a:pt x="2074070" y="0"/>
                </a:lnTo>
                <a:lnTo>
                  <a:pt x="2074070" y="2074070"/>
                </a:lnTo>
                <a:lnTo>
                  <a:pt x="0" y="2074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5864BD8-E5D6-8EB1-1C13-62623FD23239}"/>
              </a:ext>
            </a:extLst>
          </p:cNvPr>
          <p:cNvSpPr/>
          <p:nvPr/>
        </p:nvSpPr>
        <p:spPr>
          <a:xfrm>
            <a:off x="60043" y="6485663"/>
            <a:ext cx="3801337" cy="3801337"/>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105735AE-E901-0F2A-9EA4-2DF918321F57}"/>
              </a:ext>
            </a:extLst>
          </p:cNvPr>
          <p:cNvSpPr txBox="1"/>
          <p:nvPr/>
        </p:nvSpPr>
        <p:spPr>
          <a:xfrm>
            <a:off x="5521205" y="590355"/>
            <a:ext cx="6871021" cy="730301"/>
          </a:xfrm>
          <a:prstGeom prst="rect">
            <a:avLst/>
          </a:prstGeom>
        </p:spPr>
        <p:txBody>
          <a:bodyPr lIns="0" tIns="0" rIns="0" bIns="0" rtlCol="0" anchor="t">
            <a:spAutoFit/>
          </a:bodyPr>
          <a:lstStyle/>
          <a:p>
            <a:pPr algn="ctr">
              <a:lnSpc>
                <a:spcPts val="4968"/>
              </a:lnSpc>
            </a:pPr>
            <a:r>
              <a:rPr lang="en-US" sz="6369" spc="-394" dirty="0">
                <a:solidFill>
                  <a:srgbClr val="FBF9F5"/>
                </a:solidFill>
                <a:latin typeface="Lovelace"/>
                <a:ea typeface="Lovelace"/>
                <a:cs typeface="Lovelace"/>
                <a:sym typeface="Lovelace"/>
              </a:rPr>
              <a:t>Primary Data </a:t>
            </a:r>
          </a:p>
        </p:txBody>
      </p:sp>
      <p:sp>
        <p:nvSpPr>
          <p:cNvPr id="9" name="TextBox 9">
            <a:extLst>
              <a:ext uri="{FF2B5EF4-FFF2-40B4-BE49-F238E27FC236}">
                <a16:creationId xmlns:a16="http://schemas.microsoft.com/office/drawing/2014/main" id="{42A29FC0-BBE3-EC12-7795-6BC1AEA3D2B7}"/>
              </a:ext>
            </a:extLst>
          </p:cNvPr>
          <p:cNvSpPr txBox="1"/>
          <p:nvPr/>
        </p:nvSpPr>
        <p:spPr>
          <a:xfrm>
            <a:off x="8059728" y="1649910"/>
            <a:ext cx="1793974" cy="778510"/>
          </a:xfrm>
          <a:prstGeom prst="rect">
            <a:avLst/>
          </a:prstGeom>
        </p:spPr>
        <p:txBody>
          <a:bodyPr lIns="0" tIns="0" rIns="0" bIns="0" rtlCol="0" anchor="t">
            <a:spAutoFit/>
          </a:bodyPr>
          <a:lstStyle/>
          <a:p>
            <a:pPr algn="ctr">
              <a:lnSpc>
                <a:spcPts val="6440"/>
              </a:lnSpc>
            </a:pPr>
            <a:r>
              <a:rPr lang="en-US" sz="4600" dirty="0">
                <a:solidFill>
                  <a:srgbClr val="FBF9F5"/>
                </a:solidFill>
                <a:latin typeface="TT Hoves"/>
                <a:ea typeface="TT Hoves"/>
                <a:cs typeface="TT Hoves"/>
                <a:sym typeface="TT Hoves"/>
              </a:rPr>
              <a:t>Mood:</a:t>
            </a:r>
          </a:p>
        </p:txBody>
      </p:sp>
      <p:sp>
        <p:nvSpPr>
          <p:cNvPr id="13" name="Rectangle 12">
            <a:extLst>
              <a:ext uri="{FF2B5EF4-FFF2-40B4-BE49-F238E27FC236}">
                <a16:creationId xmlns:a16="http://schemas.microsoft.com/office/drawing/2014/main" id="{3E28DF1A-B258-0B36-8440-F89ABF05096E}"/>
              </a:ext>
            </a:extLst>
          </p:cNvPr>
          <p:cNvSpPr/>
          <p:nvPr/>
        </p:nvSpPr>
        <p:spPr>
          <a:xfrm>
            <a:off x="3861380" y="2757674"/>
            <a:ext cx="9854620" cy="71805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hart 20" descr="Chart type: Clustered Bar. Distribution of '&#10;What is your average hours of sleep per night? ' for each '&#10;How often your sleep problem makes you feel anxious or tense? '&#10;&#10;Description automatically generated">
            <a:extLst>
              <a:ext uri="{FF2B5EF4-FFF2-40B4-BE49-F238E27FC236}">
                <a16:creationId xmlns:a16="http://schemas.microsoft.com/office/drawing/2014/main" id="{C8A39536-3ED7-99E9-89D7-6FF05E0AD815}"/>
              </a:ext>
            </a:extLst>
          </p:cNvPr>
          <p:cNvGraphicFramePr>
            <a:graphicFrameLocks/>
          </p:cNvGraphicFramePr>
          <p:nvPr>
            <p:extLst>
              <p:ext uri="{D42A27DB-BD31-4B8C-83A1-F6EECF244321}">
                <p14:modId xmlns:p14="http://schemas.microsoft.com/office/powerpoint/2010/main" val="3773214733"/>
              </p:ext>
            </p:extLst>
          </p:nvPr>
        </p:nvGraphicFramePr>
        <p:xfrm>
          <a:off x="4343400" y="3241888"/>
          <a:ext cx="8848926" cy="645475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82023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TextBox 2"/>
          <p:cNvSpPr txBox="1"/>
          <p:nvPr/>
        </p:nvSpPr>
        <p:spPr>
          <a:xfrm>
            <a:off x="6448486" y="547987"/>
            <a:ext cx="3557768" cy="730301"/>
          </a:xfrm>
          <a:prstGeom prst="rect">
            <a:avLst/>
          </a:prstGeom>
        </p:spPr>
        <p:txBody>
          <a:bodyPr lIns="0" tIns="0" rIns="0" bIns="0" rtlCol="0" anchor="t">
            <a:spAutoFit/>
          </a:bodyPr>
          <a:lstStyle/>
          <a:p>
            <a:pPr algn="ctr">
              <a:lnSpc>
                <a:spcPts val="4968"/>
              </a:lnSpc>
            </a:pPr>
            <a:r>
              <a:rPr lang="en-US" sz="6369" spc="-394">
                <a:solidFill>
                  <a:srgbClr val="FBF9F5"/>
                </a:solidFill>
                <a:latin typeface="Lovelace"/>
                <a:ea typeface="Lovelace"/>
                <a:cs typeface="Lovelace"/>
                <a:sym typeface="Lovelace"/>
              </a:rPr>
              <a:t>Analysis</a:t>
            </a:r>
          </a:p>
        </p:txBody>
      </p:sp>
      <p:sp>
        <p:nvSpPr>
          <p:cNvPr id="3" name="Freeform 3"/>
          <p:cNvSpPr/>
          <p:nvPr/>
        </p:nvSpPr>
        <p:spPr>
          <a:xfrm>
            <a:off x="13012765" y="363135"/>
            <a:ext cx="681973" cy="681973"/>
          </a:xfrm>
          <a:custGeom>
            <a:avLst/>
            <a:gdLst/>
            <a:ahLst/>
            <a:cxnLst/>
            <a:rect l="l" t="t" r="r" b="b"/>
            <a:pathLst>
              <a:path w="681973" h="681973">
                <a:moveTo>
                  <a:pt x="0" y="0"/>
                </a:moveTo>
                <a:lnTo>
                  <a:pt x="681973" y="0"/>
                </a:lnTo>
                <a:lnTo>
                  <a:pt x="681973" y="681973"/>
                </a:lnTo>
                <a:lnTo>
                  <a:pt x="0" y="681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74428" y="1028700"/>
            <a:ext cx="4806820" cy="4597068"/>
          </a:xfrm>
          <a:custGeom>
            <a:avLst/>
            <a:gdLst/>
            <a:ahLst/>
            <a:cxnLst/>
            <a:rect l="l" t="t" r="r" b="b"/>
            <a:pathLst>
              <a:path w="4806820" h="4597068">
                <a:moveTo>
                  <a:pt x="0" y="0"/>
                </a:moveTo>
                <a:lnTo>
                  <a:pt x="4806820" y="0"/>
                </a:lnTo>
                <a:lnTo>
                  <a:pt x="4806820" y="4597068"/>
                </a:lnTo>
                <a:lnTo>
                  <a:pt x="0" y="4597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7894948" y="1234069"/>
            <a:ext cx="4806820" cy="4597068"/>
          </a:xfrm>
          <a:custGeom>
            <a:avLst/>
            <a:gdLst/>
            <a:ahLst/>
            <a:cxnLst/>
            <a:rect l="l" t="t" r="r" b="b"/>
            <a:pathLst>
              <a:path w="4806820" h="4597068">
                <a:moveTo>
                  <a:pt x="0" y="0"/>
                </a:moveTo>
                <a:lnTo>
                  <a:pt x="4806820" y="0"/>
                </a:lnTo>
                <a:lnTo>
                  <a:pt x="4806820" y="4597068"/>
                </a:lnTo>
                <a:lnTo>
                  <a:pt x="0" y="4597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994280" y="5285392"/>
            <a:ext cx="4806820" cy="4597068"/>
          </a:xfrm>
          <a:custGeom>
            <a:avLst/>
            <a:gdLst/>
            <a:ahLst/>
            <a:cxnLst/>
            <a:rect l="l" t="t" r="r" b="b"/>
            <a:pathLst>
              <a:path w="4806820" h="4597068">
                <a:moveTo>
                  <a:pt x="0" y="0"/>
                </a:moveTo>
                <a:lnTo>
                  <a:pt x="4806820" y="0"/>
                </a:lnTo>
                <a:lnTo>
                  <a:pt x="4806820" y="4597067"/>
                </a:lnTo>
                <a:lnTo>
                  <a:pt x="0" y="4597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162512" y="151638"/>
            <a:ext cx="6074294" cy="6074294"/>
          </a:xfrm>
          <a:custGeom>
            <a:avLst/>
            <a:gdLst/>
            <a:ahLst/>
            <a:cxnLst/>
            <a:rect l="l" t="t" r="r" b="b"/>
            <a:pathLst>
              <a:path w="6074294" h="6074294">
                <a:moveTo>
                  <a:pt x="0" y="0"/>
                </a:moveTo>
                <a:lnTo>
                  <a:pt x="6074294" y="0"/>
                </a:lnTo>
                <a:lnTo>
                  <a:pt x="6074294" y="6074294"/>
                </a:lnTo>
                <a:lnTo>
                  <a:pt x="0" y="6074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117419" y="2820752"/>
            <a:ext cx="3320839" cy="1499902"/>
          </a:xfrm>
          <a:prstGeom prst="rect">
            <a:avLst/>
          </a:prstGeom>
        </p:spPr>
        <p:txBody>
          <a:bodyPr lIns="0" tIns="0" rIns="0" bIns="0" rtlCol="0" anchor="t">
            <a:spAutoFit/>
          </a:bodyPr>
          <a:lstStyle/>
          <a:p>
            <a:pPr marL="0" lvl="0" indent="0" algn="ctr">
              <a:lnSpc>
                <a:spcPts val="2995"/>
              </a:lnSpc>
            </a:pPr>
            <a:r>
              <a:rPr lang="en-US" sz="3088" spc="-188">
                <a:solidFill>
                  <a:srgbClr val="5780C0"/>
                </a:solidFill>
                <a:latin typeface="TT Hoves"/>
                <a:ea typeface="TT Hoves"/>
                <a:cs typeface="TT Hoves"/>
                <a:sym typeface="TT Hoves"/>
              </a:rPr>
              <a:t>Irregular sleep increases anxiety, irritability, and emotional instability.</a:t>
            </a:r>
          </a:p>
        </p:txBody>
      </p:sp>
      <p:sp>
        <p:nvSpPr>
          <p:cNvPr id="9" name="TextBox 9"/>
          <p:cNvSpPr txBox="1"/>
          <p:nvPr/>
        </p:nvSpPr>
        <p:spPr>
          <a:xfrm>
            <a:off x="1028700" y="2072050"/>
            <a:ext cx="3530043" cy="457513"/>
          </a:xfrm>
          <a:prstGeom prst="rect">
            <a:avLst/>
          </a:prstGeom>
        </p:spPr>
        <p:txBody>
          <a:bodyPr lIns="0" tIns="0" rIns="0" bIns="0" rtlCol="0" anchor="t">
            <a:spAutoFit/>
          </a:bodyPr>
          <a:lstStyle/>
          <a:p>
            <a:pPr marL="0" lvl="0" indent="0" algn="ctr">
              <a:lnSpc>
                <a:spcPts val="3444"/>
              </a:lnSpc>
            </a:pPr>
            <a:r>
              <a:rPr lang="en-US" sz="3551" b="1" spc="-216">
                <a:solidFill>
                  <a:srgbClr val="5780C0"/>
                </a:solidFill>
                <a:latin typeface="TT Hoves Bold"/>
                <a:ea typeface="TT Hoves Bold"/>
                <a:cs typeface="TT Hoves Bold"/>
                <a:sym typeface="TT Hoves Bold"/>
              </a:rPr>
              <a:t>Mental Health:</a:t>
            </a:r>
          </a:p>
        </p:txBody>
      </p:sp>
      <p:sp>
        <p:nvSpPr>
          <p:cNvPr id="10" name="TextBox 10"/>
          <p:cNvSpPr txBox="1"/>
          <p:nvPr/>
        </p:nvSpPr>
        <p:spPr>
          <a:xfrm>
            <a:off x="8841673" y="3354165"/>
            <a:ext cx="3320839" cy="1789335"/>
          </a:xfrm>
          <a:prstGeom prst="rect">
            <a:avLst/>
          </a:prstGeom>
        </p:spPr>
        <p:txBody>
          <a:bodyPr lIns="0" tIns="0" rIns="0" bIns="0" rtlCol="0" anchor="t">
            <a:spAutoFit/>
          </a:bodyPr>
          <a:lstStyle/>
          <a:p>
            <a:pPr marL="0" lvl="0" indent="0" algn="ctr">
              <a:lnSpc>
                <a:spcPts val="2801"/>
              </a:lnSpc>
            </a:pPr>
            <a:r>
              <a:rPr lang="en-US" sz="2888" spc="-176">
                <a:solidFill>
                  <a:srgbClr val="5780C0"/>
                </a:solidFill>
                <a:latin typeface="TT Hoves"/>
                <a:ea typeface="TT Hoves"/>
                <a:cs typeface="TT Hoves"/>
                <a:sym typeface="TT Hoves"/>
              </a:rPr>
              <a:t>Poor sleep hinders focus, memory retention, and cognitive abilities, leading to academic decline.</a:t>
            </a:r>
          </a:p>
        </p:txBody>
      </p:sp>
      <p:sp>
        <p:nvSpPr>
          <p:cNvPr id="11" name="TextBox 11"/>
          <p:cNvSpPr txBox="1"/>
          <p:nvPr/>
        </p:nvSpPr>
        <p:spPr>
          <a:xfrm>
            <a:off x="8801100" y="2072050"/>
            <a:ext cx="3361412" cy="887491"/>
          </a:xfrm>
          <a:prstGeom prst="rect">
            <a:avLst/>
          </a:prstGeom>
        </p:spPr>
        <p:txBody>
          <a:bodyPr lIns="0" tIns="0" rIns="0" bIns="0" rtlCol="0" anchor="t">
            <a:spAutoFit/>
          </a:bodyPr>
          <a:lstStyle/>
          <a:p>
            <a:pPr marL="0" lvl="0" indent="0" algn="ctr">
              <a:lnSpc>
                <a:spcPts val="3444"/>
              </a:lnSpc>
            </a:pPr>
            <a:r>
              <a:rPr lang="en-US" sz="3551" b="1" spc="-216">
                <a:solidFill>
                  <a:srgbClr val="5780C0"/>
                </a:solidFill>
                <a:latin typeface="TT Hoves Bold"/>
                <a:ea typeface="TT Hoves Bold"/>
                <a:cs typeface="TT Hoves Bold"/>
                <a:sym typeface="TT Hoves Bold"/>
              </a:rPr>
              <a:t>Academic Performance:</a:t>
            </a:r>
          </a:p>
        </p:txBody>
      </p:sp>
      <p:sp>
        <p:nvSpPr>
          <p:cNvPr id="12" name="TextBox 12"/>
          <p:cNvSpPr txBox="1"/>
          <p:nvPr/>
        </p:nvSpPr>
        <p:spPr>
          <a:xfrm>
            <a:off x="4737271" y="7190275"/>
            <a:ext cx="3320839" cy="1650143"/>
          </a:xfrm>
          <a:prstGeom prst="rect">
            <a:avLst/>
          </a:prstGeom>
        </p:spPr>
        <p:txBody>
          <a:bodyPr lIns="0" tIns="0" rIns="0" bIns="0" rtlCol="0" anchor="t">
            <a:spAutoFit/>
          </a:bodyPr>
          <a:lstStyle/>
          <a:p>
            <a:pPr marL="0" lvl="0" indent="0" algn="ctr">
              <a:lnSpc>
                <a:spcPts val="2607"/>
              </a:lnSpc>
            </a:pPr>
            <a:r>
              <a:rPr lang="en-US" sz="2688" spc="-163">
                <a:solidFill>
                  <a:srgbClr val="5780C0"/>
                </a:solidFill>
                <a:latin typeface="TT Hoves"/>
                <a:ea typeface="TT Hoves"/>
                <a:cs typeface="TT Hoves"/>
                <a:sym typeface="TT Hoves"/>
              </a:rPr>
              <a:t>Mood swings and reduced motivation are common among students with sleep difficulties.</a:t>
            </a:r>
          </a:p>
        </p:txBody>
      </p:sp>
      <p:sp>
        <p:nvSpPr>
          <p:cNvPr id="13" name="TextBox 13"/>
          <p:cNvSpPr txBox="1"/>
          <p:nvPr/>
        </p:nvSpPr>
        <p:spPr>
          <a:xfrm>
            <a:off x="4737271" y="5978934"/>
            <a:ext cx="3422429" cy="887491"/>
          </a:xfrm>
          <a:prstGeom prst="rect">
            <a:avLst/>
          </a:prstGeom>
        </p:spPr>
        <p:txBody>
          <a:bodyPr lIns="0" tIns="0" rIns="0" bIns="0" rtlCol="0" anchor="t">
            <a:spAutoFit/>
          </a:bodyPr>
          <a:lstStyle/>
          <a:p>
            <a:pPr marL="0" lvl="0" indent="0" algn="ctr">
              <a:lnSpc>
                <a:spcPts val="3444"/>
              </a:lnSpc>
            </a:pPr>
            <a:r>
              <a:rPr lang="en-US" sz="3551" b="1" spc="-216">
                <a:solidFill>
                  <a:srgbClr val="5780C0"/>
                </a:solidFill>
                <a:latin typeface="TT Hoves Bold"/>
                <a:ea typeface="TT Hoves Bold"/>
                <a:cs typeface="TT Hoves Bold"/>
                <a:sym typeface="TT Hoves Bold"/>
              </a:rPr>
              <a:t>Behavioral Impact:</a:t>
            </a:r>
          </a:p>
        </p:txBody>
      </p:sp>
      <p:sp>
        <p:nvSpPr>
          <p:cNvPr id="14" name="Freeform 14"/>
          <p:cNvSpPr/>
          <p:nvPr/>
        </p:nvSpPr>
        <p:spPr>
          <a:xfrm>
            <a:off x="16213929" y="8244933"/>
            <a:ext cx="2074071" cy="2074071"/>
          </a:xfrm>
          <a:custGeom>
            <a:avLst/>
            <a:gdLst/>
            <a:ahLst/>
            <a:cxnLst/>
            <a:rect l="l" t="t" r="r" b="b"/>
            <a:pathLst>
              <a:path w="2074071" h="2074071">
                <a:moveTo>
                  <a:pt x="0" y="0"/>
                </a:moveTo>
                <a:lnTo>
                  <a:pt x="2074070" y="0"/>
                </a:lnTo>
                <a:lnTo>
                  <a:pt x="2074070" y="2074070"/>
                </a:lnTo>
                <a:lnTo>
                  <a:pt x="0" y="20740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5" name="Freeform 15"/>
          <p:cNvSpPr/>
          <p:nvPr/>
        </p:nvSpPr>
        <p:spPr>
          <a:xfrm>
            <a:off x="91440" y="5993211"/>
            <a:ext cx="3801337" cy="3801337"/>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1958777" y="5143500"/>
            <a:ext cx="4806820" cy="4597068"/>
          </a:xfrm>
          <a:custGeom>
            <a:avLst/>
            <a:gdLst/>
            <a:ahLst/>
            <a:cxnLst/>
            <a:rect l="l" t="t" r="r" b="b"/>
            <a:pathLst>
              <a:path w="4806820" h="4597068">
                <a:moveTo>
                  <a:pt x="0" y="0"/>
                </a:moveTo>
                <a:lnTo>
                  <a:pt x="4806820" y="0"/>
                </a:lnTo>
                <a:lnTo>
                  <a:pt x="4806820" y="4597068"/>
                </a:lnTo>
                <a:lnTo>
                  <a:pt x="0" y="4597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13012765" y="6048665"/>
            <a:ext cx="3154412" cy="605155"/>
          </a:xfrm>
          <a:prstGeom prst="rect">
            <a:avLst/>
          </a:prstGeom>
        </p:spPr>
        <p:txBody>
          <a:bodyPr lIns="0" tIns="0" rIns="0" bIns="0" rtlCol="0" anchor="t">
            <a:spAutoFit/>
          </a:bodyPr>
          <a:lstStyle/>
          <a:p>
            <a:pPr algn="ctr">
              <a:lnSpc>
                <a:spcPts val="4969"/>
              </a:lnSpc>
              <a:spcBef>
                <a:spcPct val="0"/>
              </a:spcBef>
            </a:pPr>
            <a:r>
              <a:rPr lang="en-US" sz="3549" b="1" spc="-220">
                <a:solidFill>
                  <a:srgbClr val="5780C0"/>
                </a:solidFill>
                <a:latin typeface="TT Hoves Bold"/>
                <a:ea typeface="TT Hoves Bold"/>
                <a:cs typeface="TT Hoves Bold"/>
                <a:sym typeface="TT Hoves Bold"/>
              </a:rPr>
              <a:t>Physical Health: </a:t>
            </a:r>
          </a:p>
        </p:txBody>
      </p:sp>
      <p:sp>
        <p:nvSpPr>
          <p:cNvPr id="18" name="TextBox 18"/>
          <p:cNvSpPr txBox="1"/>
          <p:nvPr/>
        </p:nvSpPr>
        <p:spPr>
          <a:xfrm>
            <a:off x="12701768" y="7180750"/>
            <a:ext cx="3708656" cy="1426261"/>
          </a:xfrm>
          <a:prstGeom prst="rect">
            <a:avLst/>
          </a:prstGeom>
        </p:spPr>
        <p:txBody>
          <a:bodyPr lIns="0" tIns="0" rIns="0" bIns="0" rtlCol="0" anchor="t">
            <a:spAutoFit/>
          </a:bodyPr>
          <a:lstStyle/>
          <a:p>
            <a:pPr algn="ctr">
              <a:lnSpc>
                <a:spcPts val="2797"/>
              </a:lnSpc>
            </a:pPr>
            <a:r>
              <a:rPr lang="en-US" sz="2690" spc="-177">
                <a:solidFill>
                  <a:srgbClr val="5780C0"/>
                </a:solidFill>
                <a:latin typeface="TT Hoves"/>
                <a:ea typeface="TT Hoves"/>
                <a:cs typeface="TT Hoves"/>
                <a:sym typeface="TT Hoves"/>
              </a:rPr>
              <a:t>Consistent sleep patterns are crucial for enhancing mental, academic, and physical well-being..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TextBox 2"/>
          <p:cNvSpPr txBox="1"/>
          <p:nvPr/>
        </p:nvSpPr>
        <p:spPr>
          <a:xfrm>
            <a:off x="531437" y="1047115"/>
            <a:ext cx="6702381" cy="1207034"/>
          </a:xfrm>
          <a:prstGeom prst="rect">
            <a:avLst/>
          </a:prstGeom>
        </p:spPr>
        <p:txBody>
          <a:bodyPr lIns="0" tIns="0" rIns="0" bIns="0" rtlCol="0" anchor="t">
            <a:spAutoFit/>
          </a:bodyPr>
          <a:lstStyle/>
          <a:p>
            <a:pPr algn="l">
              <a:lnSpc>
                <a:spcPts val="8318"/>
              </a:lnSpc>
            </a:pPr>
            <a:r>
              <a:rPr lang="en-US" sz="10664" spc="-661">
                <a:solidFill>
                  <a:srgbClr val="FBF9F5"/>
                </a:solidFill>
                <a:latin typeface="Lovelace"/>
                <a:ea typeface="Lovelace"/>
                <a:cs typeface="Lovelace"/>
                <a:sym typeface="Lovelace"/>
              </a:rPr>
              <a:t>Result</a:t>
            </a:r>
          </a:p>
        </p:txBody>
      </p:sp>
      <p:sp>
        <p:nvSpPr>
          <p:cNvPr id="3" name="TextBox 3"/>
          <p:cNvSpPr txBox="1"/>
          <p:nvPr/>
        </p:nvSpPr>
        <p:spPr>
          <a:xfrm>
            <a:off x="0" y="2305751"/>
            <a:ext cx="18073322" cy="7877699"/>
          </a:xfrm>
          <a:prstGeom prst="rect">
            <a:avLst/>
          </a:prstGeom>
        </p:spPr>
        <p:txBody>
          <a:bodyPr lIns="0" tIns="0" rIns="0" bIns="0" rtlCol="0" anchor="t">
            <a:spAutoFit/>
          </a:bodyPr>
          <a:lstStyle/>
          <a:p>
            <a:pPr marL="891323" lvl="1" indent="-445661" algn="just">
              <a:lnSpc>
                <a:spcPts val="4499"/>
              </a:lnSpc>
              <a:spcBef>
                <a:spcPct val="0"/>
              </a:spcBef>
              <a:buFont typeface="Arial"/>
              <a:buChar char="•"/>
            </a:pPr>
            <a:r>
              <a:rPr lang="en-US" sz="4128" spc="-161">
                <a:solidFill>
                  <a:srgbClr val="ECEBE4"/>
                </a:solidFill>
                <a:latin typeface="TT Hoves"/>
                <a:ea typeface="TT Hoves"/>
                <a:cs typeface="TT Hoves"/>
                <a:sym typeface="TT Hoves"/>
              </a:rPr>
              <a:t>Stud</a:t>
            </a:r>
            <a:r>
              <a:rPr lang="en-US" sz="4128" u="none" strike="noStrike" spc="-161">
                <a:solidFill>
                  <a:srgbClr val="ECEBE4"/>
                </a:solidFill>
                <a:latin typeface="TT Hoves"/>
                <a:ea typeface="TT Hoves"/>
                <a:cs typeface="TT Hoves"/>
                <a:sym typeface="TT Hoves"/>
              </a:rPr>
              <a:t>ents with shorter sleep durations experienced higher levels of restlessness, affecting mental stability.</a:t>
            </a:r>
          </a:p>
          <a:p>
            <a:pPr algn="just">
              <a:lnSpc>
                <a:spcPts val="4499"/>
              </a:lnSpc>
              <a:spcBef>
                <a:spcPct val="0"/>
              </a:spcBef>
            </a:pPr>
            <a:endParaRPr lang="en-US" sz="4128" u="none" strike="noStrike" spc="-161">
              <a:solidFill>
                <a:srgbClr val="ECEBE4"/>
              </a:solidFill>
              <a:latin typeface="TT Hoves"/>
              <a:ea typeface="TT Hoves"/>
              <a:cs typeface="TT Hoves"/>
              <a:sym typeface="TT Hoves"/>
            </a:endParaRPr>
          </a:p>
          <a:p>
            <a:pPr marL="891323" lvl="1" indent="-445661" algn="just">
              <a:lnSpc>
                <a:spcPts val="4499"/>
              </a:lnSpc>
              <a:spcBef>
                <a:spcPct val="0"/>
              </a:spcBef>
              <a:buFont typeface="Arial"/>
              <a:buChar char="•"/>
            </a:pPr>
            <a:r>
              <a:rPr lang="en-US" sz="4128" u="none" strike="noStrike" spc="-161">
                <a:solidFill>
                  <a:srgbClr val="ECEBE4"/>
                </a:solidFill>
                <a:latin typeface="TT Hoves"/>
                <a:ea typeface="TT Hoves"/>
                <a:cs typeface="TT Hoves"/>
                <a:sym typeface="TT Hoves"/>
              </a:rPr>
              <a:t>Sleep difficulties impaired decision-making abilities, particularly in those with weight changes due to poor sleep.</a:t>
            </a:r>
          </a:p>
          <a:p>
            <a:pPr algn="just">
              <a:lnSpc>
                <a:spcPts val="4499"/>
              </a:lnSpc>
              <a:spcBef>
                <a:spcPct val="0"/>
              </a:spcBef>
            </a:pPr>
            <a:endParaRPr lang="en-US" sz="4128" u="none" strike="noStrike" spc="-161">
              <a:solidFill>
                <a:srgbClr val="ECEBE4"/>
              </a:solidFill>
              <a:latin typeface="TT Hoves"/>
              <a:ea typeface="TT Hoves"/>
              <a:cs typeface="TT Hoves"/>
              <a:sym typeface="TT Hoves"/>
            </a:endParaRPr>
          </a:p>
          <a:p>
            <a:pPr marL="891323" lvl="1" indent="-445661" algn="just">
              <a:lnSpc>
                <a:spcPts val="4499"/>
              </a:lnSpc>
              <a:spcBef>
                <a:spcPct val="0"/>
              </a:spcBef>
              <a:buFont typeface="Arial"/>
              <a:buChar char="•"/>
            </a:pPr>
            <a:r>
              <a:rPr lang="en-US" sz="4128" u="none" strike="noStrike" spc="-161">
                <a:solidFill>
                  <a:srgbClr val="ECEBE4"/>
                </a:solidFill>
                <a:latin typeface="TT Hoves"/>
                <a:ea typeface="TT Hoves"/>
                <a:cs typeface="TT Hoves"/>
                <a:sym typeface="TT Hoves"/>
              </a:rPr>
              <a:t>Poor sleep led to behavioral changes, such as irritability and mood swings.</a:t>
            </a:r>
          </a:p>
          <a:p>
            <a:pPr algn="just">
              <a:lnSpc>
                <a:spcPts val="4499"/>
              </a:lnSpc>
              <a:spcBef>
                <a:spcPct val="0"/>
              </a:spcBef>
            </a:pPr>
            <a:endParaRPr lang="en-US" sz="4128" u="none" strike="noStrike" spc="-161">
              <a:solidFill>
                <a:srgbClr val="ECEBE4"/>
              </a:solidFill>
              <a:latin typeface="TT Hoves"/>
              <a:ea typeface="TT Hoves"/>
              <a:cs typeface="TT Hoves"/>
              <a:sym typeface="TT Hoves"/>
            </a:endParaRPr>
          </a:p>
          <a:p>
            <a:pPr marL="891323" lvl="1" indent="-445661" algn="just">
              <a:lnSpc>
                <a:spcPts val="4499"/>
              </a:lnSpc>
              <a:spcBef>
                <a:spcPct val="0"/>
              </a:spcBef>
              <a:buFont typeface="Arial"/>
              <a:buChar char="•"/>
            </a:pPr>
            <a:r>
              <a:rPr lang="en-US" sz="4128" u="none" strike="noStrike" spc="-161">
                <a:solidFill>
                  <a:srgbClr val="ECEBE4"/>
                </a:solidFill>
                <a:latin typeface="TT Hoves"/>
                <a:ea typeface="TT Hoves"/>
                <a:cs typeface="TT Hoves"/>
                <a:sym typeface="TT Hoves"/>
              </a:rPr>
              <a:t>Academic performance declined most significantly among students aged 20-22, impacting focus and learning outcomes.</a:t>
            </a:r>
          </a:p>
          <a:p>
            <a:pPr algn="just">
              <a:lnSpc>
                <a:spcPts val="4499"/>
              </a:lnSpc>
              <a:spcBef>
                <a:spcPct val="0"/>
              </a:spcBef>
            </a:pPr>
            <a:endParaRPr lang="en-US" sz="4128" u="none" strike="noStrike" spc="-161">
              <a:solidFill>
                <a:srgbClr val="ECEBE4"/>
              </a:solidFill>
              <a:latin typeface="TT Hoves"/>
              <a:ea typeface="TT Hoves"/>
              <a:cs typeface="TT Hoves"/>
              <a:sym typeface="TT Hoves"/>
            </a:endParaRPr>
          </a:p>
          <a:p>
            <a:pPr marL="891323" lvl="1" indent="-445661" algn="just">
              <a:lnSpc>
                <a:spcPts val="4499"/>
              </a:lnSpc>
              <a:spcBef>
                <a:spcPct val="0"/>
              </a:spcBef>
              <a:buFont typeface="Arial"/>
              <a:buChar char="•"/>
            </a:pPr>
            <a:r>
              <a:rPr lang="en-US" sz="4128" u="none" strike="noStrike" spc="-161">
                <a:solidFill>
                  <a:srgbClr val="ECEBE4"/>
                </a:solidFill>
                <a:latin typeface="TT Hoves"/>
                <a:ea typeface="TT Hoves"/>
                <a:cs typeface="TT Hoves"/>
                <a:sym typeface="TT Hoves"/>
              </a:rPr>
              <a:t>Adequate sleep is essential for maintaining mental health, academic success, and emotional balance.</a:t>
            </a:r>
          </a:p>
          <a:p>
            <a:pPr marL="0" lvl="0" indent="0" algn="just">
              <a:lnSpc>
                <a:spcPts val="4499"/>
              </a:lnSpc>
              <a:spcBef>
                <a:spcPct val="0"/>
              </a:spcBef>
            </a:pPr>
            <a:endParaRPr lang="en-US" sz="4128" u="none" strike="noStrike" spc="-161">
              <a:solidFill>
                <a:srgbClr val="ECEBE4"/>
              </a:solidFill>
              <a:latin typeface="TT Hoves"/>
              <a:ea typeface="TT Hoves"/>
              <a:cs typeface="TT Hoves"/>
              <a:sym typeface="TT Hoves"/>
            </a:endParaRPr>
          </a:p>
        </p:txBody>
      </p:sp>
      <p:sp>
        <p:nvSpPr>
          <p:cNvPr id="4" name="Freeform 4"/>
          <p:cNvSpPr/>
          <p:nvPr/>
        </p:nvSpPr>
        <p:spPr>
          <a:xfrm>
            <a:off x="14458696" y="178998"/>
            <a:ext cx="3313351" cy="2079128"/>
          </a:xfrm>
          <a:custGeom>
            <a:avLst/>
            <a:gdLst/>
            <a:ahLst/>
            <a:cxnLst/>
            <a:rect l="l" t="t" r="r" b="b"/>
            <a:pathLst>
              <a:path w="3313351" h="2079128">
                <a:moveTo>
                  <a:pt x="0" y="0"/>
                </a:moveTo>
                <a:lnTo>
                  <a:pt x="3313351" y="0"/>
                </a:lnTo>
                <a:lnTo>
                  <a:pt x="3313351" y="2079128"/>
                </a:lnTo>
                <a:lnTo>
                  <a:pt x="0" y="207912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TextBox 2"/>
          <p:cNvSpPr txBox="1"/>
          <p:nvPr/>
        </p:nvSpPr>
        <p:spPr>
          <a:xfrm>
            <a:off x="4062751" y="945354"/>
            <a:ext cx="9794974" cy="1207034"/>
          </a:xfrm>
          <a:prstGeom prst="rect">
            <a:avLst/>
          </a:prstGeom>
        </p:spPr>
        <p:txBody>
          <a:bodyPr lIns="0" tIns="0" rIns="0" bIns="0" rtlCol="0" anchor="t">
            <a:spAutoFit/>
          </a:bodyPr>
          <a:lstStyle/>
          <a:p>
            <a:pPr algn="ctr">
              <a:lnSpc>
                <a:spcPts val="8318"/>
              </a:lnSpc>
            </a:pPr>
            <a:r>
              <a:rPr lang="en-US" sz="10664" spc="-661">
                <a:solidFill>
                  <a:srgbClr val="FBF9F5"/>
                </a:solidFill>
                <a:latin typeface="Lovelace"/>
                <a:ea typeface="Lovelace"/>
                <a:cs typeface="Lovelace"/>
                <a:sym typeface="Lovelace"/>
              </a:rPr>
              <a:t>Conclusion</a:t>
            </a:r>
          </a:p>
        </p:txBody>
      </p:sp>
      <p:sp>
        <p:nvSpPr>
          <p:cNvPr id="3" name="Freeform 3"/>
          <p:cNvSpPr/>
          <p:nvPr/>
        </p:nvSpPr>
        <p:spPr>
          <a:xfrm>
            <a:off x="2269588" y="1395102"/>
            <a:ext cx="681973" cy="681973"/>
          </a:xfrm>
          <a:custGeom>
            <a:avLst/>
            <a:gdLst/>
            <a:ahLst/>
            <a:cxnLst/>
            <a:rect l="l" t="t" r="r" b="b"/>
            <a:pathLst>
              <a:path w="681973" h="681973">
                <a:moveTo>
                  <a:pt x="0" y="0"/>
                </a:moveTo>
                <a:lnTo>
                  <a:pt x="681973" y="0"/>
                </a:lnTo>
                <a:lnTo>
                  <a:pt x="681973" y="681973"/>
                </a:lnTo>
                <a:lnTo>
                  <a:pt x="0" y="681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380849" y="2670725"/>
            <a:ext cx="681973" cy="681973"/>
          </a:xfrm>
          <a:custGeom>
            <a:avLst/>
            <a:gdLst/>
            <a:ahLst/>
            <a:cxnLst/>
            <a:rect l="l" t="t" r="r" b="b"/>
            <a:pathLst>
              <a:path w="681973" h="681973">
                <a:moveTo>
                  <a:pt x="0" y="0"/>
                </a:moveTo>
                <a:lnTo>
                  <a:pt x="681973" y="0"/>
                </a:lnTo>
                <a:lnTo>
                  <a:pt x="681973" y="681972"/>
                </a:lnTo>
                <a:lnTo>
                  <a:pt x="0" y="68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96577" y="9785903"/>
            <a:ext cx="5132330" cy="343220"/>
          </a:xfrm>
          <a:custGeom>
            <a:avLst/>
            <a:gdLst/>
            <a:ahLst/>
            <a:cxnLst/>
            <a:rect l="l" t="t" r="r" b="b"/>
            <a:pathLst>
              <a:path w="5132330" h="343220">
                <a:moveTo>
                  <a:pt x="0" y="0"/>
                </a:moveTo>
                <a:lnTo>
                  <a:pt x="5132330" y="0"/>
                </a:lnTo>
                <a:lnTo>
                  <a:pt x="5132330" y="343220"/>
                </a:lnTo>
                <a:lnTo>
                  <a:pt x="0" y="343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flipH="1">
            <a:off x="13155670" y="1564479"/>
            <a:ext cx="5132330" cy="343220"/>
          </a:xfrm>
          <a:custGeom>
            <a:avLst/>
            <a:gdLst/>
            <a:ahLst/>
            <a:cxnLst/>
            <a:rect l="l" t="t" r="r" b="b"/>
            <a:pathLst>
              <a:path w="5132330" h="343220">
                <a:moveTo>
                  <a:pt x="5132330" y="0"/>
                </a:moveTo>
                <a:lnTo>
                  <a:pt x="0" y="0"/>
                </a:lnTo>
                <a:lnTo>
                  <a:pt x="0" y="343219"/>
                </a:lnTo>
                <a:lnTo>
                  <a:pt x="5132330" y="343219"/>
                </a:lnTo>
                <a:lnTo>
                  <a:pt x="513233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530150" y="315383"/>
            <a:ext cx="1739438" cy="2057400"/>
          </a:xfrm>
          <a:custGeom>
            <a:avLst/>
            <a:gdLst/>
            <a:ahLst/>
            <a:cxnLst/>
            <a:rect l="l" t="t" r="r" b="b"/>
            <a:pathLst>
              <a:path w="1739438" h="2057400">
                <a:moveTo>
                  <a:pt x="0" y="0"/>
                </a:moveTo>
                <a:lnTo>
                  <a:pt x="1739438" y="0"/>
                </a:lnTo>
                <a:lnTo>
                  <a:pt x="1739438"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24316" y="2410883"/>
            <a:ext cx="18169106" cy="7729187"/>
          </a:xfrm>
          <a:prstGeom prst="rect">
            <a:avLst/>
          </a:prstGeom>
        </p:spPr>
        <p:txBody>
          <a:bodyPr lIns="0" tIns="0" rIns="0" bIns="0" rtlCol="0" anchor="t">
            <a:spAutoFit/>
          </a:bodyPr>
          <a:lstStyle/>
          <a:p>
            <a:pPr marL="804202" lvl="1" indent="-402101" algn="just">
              <a:lnSpc>
                <a:spcPts val="4060"/>
              </a:lnSpc>
              <a:spcBef>
                <a:spcPct val="0"/>
              </a:spcBef>
              <a:buFont typeface="Arial"/>
              <a:buChar char="•"/>
            </a:pPr>
            <a:r>
              <a:rPr lang="en-US" sz="3724" spc="-145">
                <a:solidFill>
                  <a:srgbClr val="ECEBE4"/>
                </a:solidFill>
                <a:latin typeface="TT Hoves"/>
                <a:ea typeface="TT Hoves"/>
                <a:cs typeface="TT Hoves"/>
                <a:sym typeface="TT Hoves"/>
              </a:rPr>
              <a:t>Ir</a:t>
            </a:r>
            <a:r>
              <a:rPr lang="en-US" sz="3724" u="none" strike="noStrike" spc="-145">
                <a:solidFill>
                  <a:srgbClr val="ECEBE4"/>
                </a:solidFill>
                <a:latin typeface="TT Hoves"/>
                <a:ea typeface="TT Hoves"/>
                <a:cs typeface="TT Hoves"/>
                <a:sym typeface="TT Hoves"/>
              </a:rPr>
              <a:t>regular sleep schedules have a profound impact on students’ mental health, academic performance, and emotional stability.</a:t>
            </a:r>
          </a:p>
          <a:p>
            <a:pPr algn="just">
              <a:lnSpc>
                <a:spcPts val="4060"/>
              </a:lnSpc>
              <a:spcBef>
                <a:spcPct val="0"/>
              </a:spcBef>
            </a:pPr>
            <a:endParaRPr lang="en-US" sz="3724" u="none" strike="noStrike" spc="-145">
              <a:solidFill>
                <a:srgbClr val="ECEBE4"/>
              </a:solidFill>
              <a:latin typeface="TT Hoves"/>
              <a:ea typeface="TT Hoves"/>
              <a:cs typeface="TT Hoves"/>
              <a:sym typeface="TT Hoves"/>
            </a:endParaRPr>
          </a:p>
          <a:p>
            <a:pPr marL="804202" lvl="1" indent="-402101" algn="just">
              <a:lnSpc>
                <a:spcPts val="4060"/>
              </a:lnSpc>
              <a:spcBef>
                <a:spcPct val="0"/>
              </a:spcBef>
              <a:buFont typeface="Arial"/>
              <a:buChar char="•"/>
            </a:pPr>
            <a:r>
              <a:rPr lang="en-US" sz="3724" u="none" strike="noStrike" spc="-145">
                <a:solidFill>
                  <a:srgbClr val="ECEBE4"/>
                </a:solidFill>
                <a:latin typeface="TT Hoves"/>
                <a:ea typeface="TT Hoves"/>
                <a:cs typeface="TT Hoves"/>
                <a:sym typeface="TT Hoves"/>
              </a:rPr>
              <a:t>Poor sleep leads to increased restlessness, impaired decision-making, behavioral changes, and academic challenges.</a:t>
            </a:r>
          </a:p>
          <a:p>
            <a:pPr algn="just">
              <a:lnSpc>
                <a:spcPts val="4060"/>
              </a:lnSpc>
              <a:spcBef>
                <a:spcPct val="0"/>
              </a:spcBef>
            </a:pPr>
            <a:endParaRPr lang="en-US" sz="3724" u="none" strike="noStrike" spc="-145">
              <a:solidFill>
                <a:srgbClr val="ECEBE4"/>
              </a:solidFill>
              <a:latin typeface="TT Hoves"/>
              <a:ea typeface="TT Hoves"/>
              <a:cs typeface="TT Hoves"/>
              <a:sym typeface="TT Hoves"/>
            </a:endParaRPr>
          </a:p>
          <a:p>
            <a:pPr marL="804202" lvl="1" indent="-402101" algn="just">
              <a:lnSpc>
                <a:spcPts val="4060"/>
              </a:lnSpc>
              <a:spcBef>
                <a:spcPct val="0"/>
              </a:spcBef>
              <a:buFont typeface="Arial"/>
              <a:buChar char="•"/>
            </a:pPr>
            <a:r>
              <a:rPr lang="en-US" sz="3724" u="none" strike="noStrike" spc="-145">
                <a:solidFill>
                  <a:srgbClr val="ECEBE4"/>
                </a:solidFill>
                <a:latin typeface="TT Hoves"/>
                <a:ea typeface="TT Hoves"/>
                <a:cs typeface="TT Hoves"/>
                <a:sym typeface="TT Hoves"/>
              </a:rPr>
              <a:t>Students aged 20-22 are particularly vulnerable to the adverse effects of sleep deprivation on academic success.</a:t>
            </a:r>
          </a:p>
          <a:p>
            <a:pPr algn="just">
              <a:lnSpc>
                <a:spcPts val="4060"/>
              </a:lnSpc>
              <a:spcBef>
                <a:spcPct val="0"/>
              </a:spcBef>
            </a:pPr>
            <a:endParaRPr lang="en-US" sz="3724" u="none" strike="noStrike" spc="-145">
              <a:solidFill>
                <a:srgbClr val="ECEBE4"/>
              </a:solidFill>
              <a:latin typeface="TT Hoves"/>
              <a:ea typeface="TT Hoves"/>
              <a:cs typeface="TT Hoves"/>
              <a:sym typeface="TT Hoves"/>
            </a:endParaRPr>
          </a:p>
          <a:p>
            <a:pPr marL="804202" lvl="1" indent="-402101" algn="just">
              <a:lnSpc>
                <a:spcPts val="4060"/>
              </a:lnSpc>
              <a:spcBef>
                <a:spcPct val="0"/>
              </a:spcBef>
              <a:buFont typeface="Arial"/>
              <a:buChar char="•"/>
            </a:pPr>
            <a:r>
              <a:rPr lang="en-US" sz="3724" u="none" strike="noStrike" spc="-145">
                <a:solidFill>
                  <a:srgbClr val="ECEBE4"/>
                </a:solidFill>
                <a:latin typeface="TT Hoves"/>
                <a:ea typeface="TT Hoves"/>
                <a:cs typeface="TT Hoves"/>
                <a:sym typeface="TT Hoves"/>
              </a:rPr>
              <a:t>Prioritizing consistent and adequate sleep is essential for improving cognitive function, reducing stress, and enhancing overall well-being.</a:t>
            </a:r>
          </a:p>
          <a:p>
            <a:pPr algn="just">
              <a:lnSpc>
                <a:spcPts val="4060"/>
              </a:lnSpc>
              <a:spcBef>
                <a:spcPct val="0"/>
              </a:spcBef>
            </a:pPr>
            <a:endParaRPr lang="en-US" sz="3724" u="none" strike="noStrike" spc="-145">
              <a:solidFill>
                <a:srgbClr val="ECEBE4"/>
              </a:solidFill>
              <a:latin typeface="TT Hoves"/>
              <a:ea typeface="TT Hoves"/>
              <a:cs typeface="TT Hoves"/>
              <a:sym typeface="TT Hoves"/>
            </a:endParaRPr>
          </a:p>
          <a:p>
            <a:pPr marL="804202" lvl="1" indent="-402101" algn="just">
              <a:lnSpc>
                <a:spcPts val="4060"/>
              </a:lnSpc>
              <a:spcBef>
                <a:spcPct val="0"/>
              </a:spcBef>
              <a:buFont typeface="Arial"/>
              <a:buChar char="•"/>
            </a:pPr>
            <a:r>
              <a:rPr lang="en-US" sz="3724" u="none" strike="noStrike" spc="-145">
                <a:solidFill>
                  <a:srgbClr val="ECEBE4"/>
                </a:solidFill>
                <a:latin typeface="TT Hoves"/>
                <a:ea typeface="TT Hoves"/>
                <a:cs typeface="TT Hoves"/>
                <a:sym typeface="TT Hoves"/>
              </a:rPr>
              <a:t>Institutions and individuals must work together to promote healthy sleep habits to support student success and mental health.</a:t>
            </a:r>
          </a:p>
          <a:p>
            <a:pPr marL="0" lvl="0" indent="0" algn="just">
              <a:lnSpc>
                <a:spcPts val="4060"/>
              </a:lnSpc>
              <a:spcBef>
                <a:spcPct val="0"/>
              </a:spcBef>
            </a:pPr>
            <a:endParaRPr lang="en-US" sz="3724" u="none" strike="noStrike" spc="-145">
              <a:solidFill>
                <a:srgbClr val="ECEBE4"/>
              </a:solidFill>
              <a:latin typeface="TT Hoves"/>
              <a:ea typeface="TT Hoves"/>
              <a:cs typeface="TT Hoves"/>
              <a:sym typeface="TT Hoves"/>
            </a:endParaRPr>
          </a:p>
        </p:txBody>
      </p:sp>
      <p:sp>
        <p:nvSpPr>
          <p:cNvPr id="9" name="Freeform 9"/>
          <p:cNvSpPr/>
          <p:nvPr/>
        </p:nvSpPr>
        <p:spPr>
          <a:xfrm>
            <a:off x="16818635" y="9086690"/>
            <a:ext cx="881329" cy="1042432"/>
          </a:xfrm>
          <a:custGeom>
            <a:avLst/>
            <a:gdLst/>
            <a:ahLst/>
            <a:cxnLst/>
            <a:rect l="l" t="t" r="r" b="b"/>
            <a:pathLst>
              <a:path w="881329" h="1042432">
                <a:moveTo>
                  <a:pt x="0" y="0"/>
                </a:moveTo>
                <a:lnTo>
                  <a:pt x="881330" y="0"/>
                </a:lnTo>
                <a:lnTo>
                  <a:pt x="881330" y="1042433"/>
                </a:lnTo>
                <a:lnTo>
                  <a:pt x="0" y="10424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TextBox 2"/>
          <p:cNvSpPr txBox="1"/>
          <p:nvPr/>
        </p:nvSpPr>
        <p:spPr>
          <a:xfrm>
            <a:off x="8130879" y="1653542"/>
            <a:ext cx="14817822" cy="13105134"/>
          </a:xfrm>
          <a:prstGeom prst="rect">
            <a:avLst/>
          </a:prstGeom>
        </p:spPr>
        <p:txBody>
          <a:bodyPr lIns="0" tIns="0" rIns="0" bIns="0" rtlCol="0" anchor="t">
            <a:spAutoFit/>
          </a:bodyPr>
          <a:lstStyle/>
          <a:p>
            <a:pPr algn="r">
              <a:lnSpc>
                <a:spcPts val="90928"/>
              </a:lnSpc>
            </a:pPr>
            <a:r>
              <a:rPr lang="en-US" sz="116575" spc="-7227">
                <a:solidFill>
                  <a:srgbClr val="FBF9F5">
                    <a:alpha val="11765"/>
                  </a:srgbClr>
                </a:solidFill>
                <a:latin typeface="Lovelace"/>
                <a:ea typeface="Lovelace"/>
                <a:cs typeface="Lovelace"/>
                <a:sym typeface="Lovelace"/>
              </a:rPr>
              <a:t>A</a:t>
            </a:r>
          </a:p>
        </p:txBody>
      </p:sp>
      <p:sp>
        <p:nvSpPr>
          <p:cNvPr id="3" name="TextBox 3"/>
          <p:cNvSpPr txBox="1"/>
          <p:nvPr/>
        </p:nvSpPr>
        <p:spPr>
          <a:xfrm flipH="1">
            <a:off x="0" y="2014923"/>
            <a:ext cx="152400" cy="10823989"/>
          </a:xfrm>
          <a:prstGeom prst="rect">
            <a:avLst/>
          </a:prstGeom>
        </p:spPr>
        <p:txBody>
          <a:bodyPr wrap="square" lIns="0" tIns="0" rIns="0" bIns="0" rtlCol="0" anchor="t">
            <a:spAutoFit/>
          </a:bodyPr>
          <a:lstStyle/>
          <a:p>
            <a:pPr algn="l">
              <a:lnSpc>
                <a:spcPts val="74371"/>
              </a:lnSpc>
            </a:pPr>
            <a:r>
              <a:rPr lang="en-US" sz="95348" spc="-5911" dirty="0">
                <a:solidFill>
                  <a:srgbClr val="FBF9F5">
                    <a:alpha val="11765"/>
                  </a:srgbClr>
                </a:solidFill>
                <a:latin typeface="Lovelace"/>
                <a:ea typeface="Lovelace"/>
                <a:cs typeface="Lovelace"/>
                <a:sym typeface="Lovelace"/>
              </a:rPr>
              <a:t>Q</a:t>
            </a:r>
          </a:p>
        </p:txBody>
      </p:sp>
      <p:sp>
        <p:nvSpPr>
          <p:cNvPr id="4" name="TextBox 4"/>
          <p:cNvSpPr txBox="1"/>
          <p:nvPr/>
        </p:nvSpPr>
        <p:spPr>
          <a:xfrm>
            <a:off x="2314490" y="3336129"/>
            <a:ext cx="9658090" cy="5020640"/>
          </a:xfrm>
          <a:prstGeom prst="rect">
            <a:avLst/>
          </a:prstGeom>
        </p:spPr>
        <p:txBody>
          <a:bodyPr lIns="0" tIns="0" rIns="0" bIns="0" rtlCol="0" anchor="t">
            <a:spAutoFit/>
          </a:bodyPr>
          <a:lstStyle/>
          <a:p>
            <a:pPr algn="l">
              <a:lnSpc>
                <a:spcPts val="34809"/>
              </a:lnSpc>
            </a:pPr>
            <a:r>
              <a:rPr lang="en-US" sz="44627" spc="-2766">
                <a:solidFill>
                  <a:srgbClr val="FBF9F5"/>
                </a:solidFill>
                <a:latin typeface="Lovelace"/>
                <a:ea typeface="Lovelace"/>
                <a:cs typeface="Lovelace"/>
                <a:sym typeface="Lovelace"/>
              </a:rPr>
              <a:t>Q</a:t>
            </a:r>
          </a:p>
        </p:txBody>
      </p:sp>
      <p:sp>
        <p:nvSpPr>
          <p:cNvPr id="5" name="TextBox 5"/>
          <p:cNvSpPr txBox="1"/>
          <p:nvPr/>
        </p:nvSpPr>
        <p:spPr>
          <a:xfrm>
            <a:off x="6536824" y="4392666"/>
            <a:ext cx="5435756" cy="1764566"/>
          </a:xfrm>
          <a:prstGeom prst="rect">
            <a:avLst/>
          </a:prstGeom>
        </p:spPr>
        <p:txBody>
          <a:bodyPr lIns="0" tIns="0" rIns="0" bIns="0" rtlCol="0" anchor="t">
            <a:spAutoFit/>
          </a:bodyPr>
          <a:lstStyle/>
          <a:p>
            <a:pPr algn="ctr">
              <a:lnSpc>
                <a:spcPts val="12292"/>
              </a:lnSpc>
            </a:pPr>
            <a:r>
              <a:rPr lang="en-US" sz="15760" spc="-977">
                <a:solidFill>
                  <a:srgbClr val="FBF9F5"/>
                </a:solidFill>
                <a:latin typeface="Lovelace"/>
                <a:ea typeface="Lovelace"/>
                <a:cs typeface="Lovelace"/>
                <a:sym typeface="Lovelace"/>
              </a:rPr>
              <a:t>AND</a:t>
            </a:r>
          </a:p>
        </p:txBody>
      </p:sp>
      <p:sp>
        <p:nvSpPr>
          <p:cNvPr id="6" name="TextBox 6"/>
          <p:cNvSpPr txBox="1"/>
          <p:nvPr/>
        </p:nvSpPr>
        <p:spPr>
          <a:xfrm>
            <a:off x="9144000" y="3515123"/>
            <a:ext cx="6690881" cy="5028404"/>
          </a:xfrm>
          <a:prstGeom prst="rect">
            <a:avLst/>
          </a:prstGeom>
        </p:spPr>
        <p:txBody>
          <a:bodyPr lIns="0" tIns="0" rIns="0" bIns="0" rtlCol="0" anchor="t">
            <a:spAutoFit/>
          </a:bodyPr>
          <a:lstStyle/>
          <a:p>
            <a:pPr algn="r">
              <a:lnSpc>
                <a:spcPts val="34809"/>
              </a:lnSpc>
            </a:pPr>
            <a:r>
              <a:rPr lang="en-US" sz="44627" spc="-2766">
                <a:solidFill>
                  <a:srgbClr val="FBF9F5"/>
                </a:solidFill>
                <a:latin typeface="Lovelace"/>
                <a:ea typeface="Lovelace"/>
                <a:cs typeface="Lovelace"/>
                <a:sym typeface="Lovelace"/>
              </a:rPr>
              <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TextBox 2"/>
          <p:cNvSpPr txBox="1"/>
          <p:nvPr/>
        </p:nvSpPr>
        <p:spPr>
          <a:xfrm>
            <a:off x="3696517" y="1156383"/>
            <a:ext cx="10894966" cy="2573846"/>
          </a:xfrm>
          <a:prstGeom prst="rect">
            <a:avLst/>
          </a:prstGeom>
        </p:spPr>
        <p:txBody>
          <a:bodyPr wrap="square" lIns="0" tIns="0" rIns="0" bIns="0" rtlCol="0" anchor="t">
            <a:spAutoFit/>
          </a:bodyPr>
          <a:lstStyle/>
          <a:p>
            <a:pPr algn="ctr">
              <a:lnSpc>
                <a:spcPts val="17669"/>
              </a:lnSpc>
            </a:pPr>
            <a:r>
              <a:rPr lang="en-US" sz="22652" spc="-1404" dirty="0">
                <a:solidFill>
                  <a:srgbClr val="FBF9F5"/>
                </a:solidFill>
                <a:latin typeface="Lovelace"/>
                <a:ea typeface="Lovelace"/>
                <a:cs typeface="Lovelace"/>
                <a:sym typeface="Lovelace"/>
              </a:rPr>
              <a:t>THANK</a:t>
            </a:r>
          </a:p>
        </p:txBody>
      </p:sp>
      <p:sp>
        <p:nvSpPr>
          <p:cNvPr id="3" name="TextBox 3"/>
          <p:cNvSpPr txBox="1"/>
          <p:nvPr/>
        </p:nvSpPr>
        <p:spPr>
          <a:xfrm>
            <a:off x="4155971" y="3694433"/>
            <a:ext cx="10210800" cy="2573846"/>
          </a:xfrm>
          <a:prstGeom prst="rect">
            <a:avLst/>
          </a:prstGeom>
        </p:spPr>
        <p:txBody>
          <a:bodyPr wrap="square" lIns="0" tIns="0" rIns="0" bIns="0" rtlCol="0" anchor="t">
            <a:spAutoFit/>
          </a:bodyPr>
          <a:lstStyle/>
          <a:p>
            <a:pPr algn="ctr">
              <a:lnSpc>
                <a:spcPts val="17669"/>
              </a:lnSpc>
            </a:pPr>
            <a:r>
              <a:rPr lang="en-US" sz="22652" i="1" spc="-1404" dirty="0">
                <a:solidFill>
                  <a:srgbClr val="FBF9F5"/>
                </a:solidFill>
                <a:latin typeface="Lovelace Italics"/>
                <a:ea typeface="Lovelace Italics"/>
                <a:cs typeface="Lovelace Italics"/>
                <a:sym typeface="Lovelace Italics"/>
              </a:rPr>
              <a:t>YOU</a:t>
            </a:r>
          </a:p>
        </p:txBody>
      </p:sp>
      <p:sp>
        <p:nvSpPr>
          <p:cNvPr id="4" name="Freeform 4"/>
          <p:cNvSpPr/>
          <p:nvPr/>
        </p:nvSpPr>
        <p:spPr>
          <a:xfrm>
            <a:off x="-30480" y="4657038"/>
            <a:ext cx="5350357" cy="5493495"/>
          </a:xfrm>
          <a:custGeom>
            <a:avLst/>
            <a:gdLst/>
            <a:ahLst/>
            <a:cxnLst/>
            <a:rect l="l" t="t" r="r" b="b"/>
            <a:pathLst>
              <a:path w="8338513" h="8338513">
                <a:moveTo>
                  <a:pt x="0" y="0"/>
                </a:moveTo>
                <a:lnTo>
                  <a:pt x="8338512" y="0"/>
                </a:lnTo>
                <a:lnTo>
                  <a:pt x="8338512" y="8338513"/>
                </a:lnTo>
                <a:lnTo>
                  <a:pt x="0" y="8338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597826" y="-51245"/>
            <a:ext cx="5662210" cy="5835892"/>
          </a:xfrm>
          <a:custGeom>
            <a:avLst/>
            <a:gdLst/>
            <a:ahLst/>
            <a:cxnLst/>
            <a:rect l="l" t="t" r="r" b="b"/>
            <a:pathLst>
              <a:path w="8338513" h="8338513">
                <a:moveTo>
                  <a:pt x="0" y="0"/>
                </a:moveTo>
                <a:lnTo>
                  <a:pt x="8338512" y="0"/>
                </a:lnTo>
                <a:lnTo>
                  <a:pt x="8338512" y="8338513"/>
                </a:lnTo>
                <a:lnTo>
                  <a:pt x="0" y="8338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500299" y="6011953"/>
            <a:ext cx="1287402" cy="1287402"/>
          </a:xfrm>
          <a:custGeom>
            <a:avLst/>
            <a:gdLst/>
            <a:ahLst/>
            <a:cxnLst/>
            <a:rect l="l" t="t" r="r" b="b"/>
            <a:pathLst>
              <a:path w="1287402" h="1287402">
                <a:moveTo>
                  <a:pt x="0" y="0"/>
                </a:moveTo>
                <a:lnTo>
                  <a:pt x="1287402" y="0"/>
                </a:lnTo>
                <a:lnTo>
                  <a:pt x="1287402" y="1287402"/>
                </a:lnTo>
                <a:lnTo>
                  <a:pt x="0" y="12874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3916636" y="2767624"/>
            <a:ext cx="4343400" cy="6947508"/>
          </a:xfrm>
          <a:custGeom>
            <a:avLst/>
            <a:gdLst/>
            <a:ahLst/>
            <a:cxnLst/>
            <a:rect l="l" t="t" r="r" b="b"/>
            <a:pathLst>
              <a:path w="7166068" h="7113951">
                <a:moveTo>
                  <a:pt x="0" y="0"/>
                </a:moveTo>
                <a:lnTo>
                  <a:pt x="7166068" y="0"/>
                </a:lnTo>
                <a:lnTo>
                  <a:pt x="7166068" y="7113951"/>
                </a:lnTo>
                <a:lnTo>
                  <a:pt x="0" y="7113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659118" y="5281857"/>
            <a:ext cx="1496853" cy="1919043"/>
          </a:xfrm>
          <a:custGeom>
            <a:avLst/>
            <a:gdLst/>
            <a:ahLst/>
            <a:cxnLst/>
            <a:rect l="l" t="t" r="r" b="b"/>
            <a:pathLst>
              <a:path w="1496853" h="1919043">
                <a:moveTo>
                  <a:pt x="0" y="0"/>
                </a:moveTo>
                <a:lnTo>
                  <a:pt x="1496853" y="0"/>
                </a:lnTo>
                <a:lnTo>
                  <a:pt x="1496853" y="1919043"/>
                </a:lnTo>
                <a:lnTo>
                  <a:pt x="0" y="19190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2" name="Picture 11" descr="A group of toy figures&#10;&#10;Description automatically generated">
            <a:extLst>
              <a:ext uri="{FF2B5EF4-FFF2-40B4-BE49-F238E27FC236}">
                <a16:creationId xmlns:a16="http://schemas.microsoft.com/office/drawing/2014/main" id="{CB9EA992-1DAD-E4D8-475A-2BD809E687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43400" y="5927642"/>
            <a:ext cx="10210800" cy="38739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TextBox 2"/>
          <p:cNvSpPr txBox="1"/>
          <p:nvPr/>
        </p:nvSpPr>
        <p:spPr>
          <a:xfrm>
            <a:off x="1028700" y="-1891335"/>
            <a:ext cx="14427375" cy="5398034"/>
          </a:xfrm>
          <a:prstGeom prst="rect">
            <a:avLst/>
          </a:prstGeom>
        </p:spPr>
        <p:txBody>
          <a:bodyPr lIns="0" tIns="0" rIns="0" bIns="0" rtlCol="0" anchor="t">
            <a:spAutoFit/>
          </a:bodyPr>
          <a:lstStyle/>
          <a:p>
            <a:pPr algn="ctr">
              <a:lnSpc>
                <a:spcPts val="8318"/>
              </a:lnSpc>
            </a:pPr>
            <a:endParaRPr/>
          </a:p>
          <a:p>
            <a:pPr algn="ctr">
              <a:lnSpc>
                <a:spcPts val="8318"/>
              </a:lnSpc>
            </a:pPr>
            <a:endParaRPr/>
          </a:p>
          <a:p>
            <a:pPr algn="ctr">
              <a:lnSpc>
                <a:spcPts val="8318"/>
              </a:lnSpc>
            </a:pPr>
            <a:endParaRPr/>
          </a:p>
          <a:p>
            <a:pPr algn="ctr">
              <a:lnSpc>
                <a:spcPts val="8318"/>
              </a:lnSpc>
            </a:pPr>
            <a:r>
              <a:rPr lang="en-US" sz="10664" spc="-661">
                <a:solidFill>
                  <a:srgbClr val="FBF9F5"/>
                </a:solidFill>
                <a:latin typeface="Lovelace"/>
                <a:ea typeface="Lovelace"/>
                <a:cs typeface="Lovelace"/>
                <a:sym typeface="Lovelace"/>
              </a:rPr>
              <a:t>Introduction</a:t>
            </a:r>
          </a:p>
          <a:p>
            <a:pPr algn="ctr">
              <a:lnSpc>
                <a:spcPts val="8318"/>
              </a:lnSpc>
            </a:pPr>
            <a:endParaRPr lang="en-US" sz="10664" spc="-661">
              <a:solidFill>
                <a:srgbClr val="FBF9F5"/>
              </a:solidFill>
              <a:latin typeface="Lovelace"/>
              <a:ea typeface="Lovelace"/>
              <a:cs typeface="Lovelace"/>
              <a:sym typeface="Lovelace"/>
            </a:endParaRPr>
          </a:p>
        </p:txBody>
      </p:sp>
      <p:sp>
        <p:nvSpPr>
          <p:cNvPr id="3" name="Freeform 3"/>
          <p:cNvSpPr/>
          <p:nvPr/>
        </p:nvSpPr>
        <p:spPr>
          <a:xfrm>
            <a:off x="14774102" y="1248857"/>
            <a:ext cx="681973" cy="681973"/>
          </a:xfrm>
          <a:custGeom>
            <a:avLst/>
            <a:gdLst/>
            <a:ahLst/>
            <a:cxnLst/>
            <a:rect l="l" t="t" r="r" b="b"/>
            <a:pathLst>
              <a:path w="681973" h="681973">
                <a:moveTo>
                  <a:pt x="0" y="0"/>
                </a:moveTo>
                <a:lnTo>
                  <a:pt x="681973" y="0"/>
                </a:lnTo>
                <a:lnTo>
                  <a:pt x="681973" y="681973"/>
                </a:lnTo>
                <a:lnTo>
                  <a:pt x="0" y="681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166796" y="8755484"/>
            <a:ext cx="1954408" cy="1005632"/>
          </a:xfrm>
          <a:custGeom>
            <a:avLst/>
            <a:gdLst/>
            <a:ahLst/>
            <a:cxnLst/>
            <a:rect l="l" t="t" r="r" b="b"/>
            <a:pathLst>
              <a:path w="1954408" h="1005632">
                <a:moveTo>
                  <a:pt x="0" y="0"/>
                </a:moveTo>
                <a:lnTo>
                  <a:pt x="1954408" y="0"/>
                </a:lnTo>
                <a:lnTo>
                  <a:pt x="1954408" y="1005632"/>
                </a:lnTo>
                <a:lnTo>
                  <a:pt x="0" y="1005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AutoShape 5"/>
          <p:cNvSpPr/>
          <p:nvPr/>
        </p:nvSpPr>
        <p:spPr>
          <a:xfrm>
            <a:off x="0" y="9239250"/>
            <a:ext cx="7792669" cy="0"/>
          </a:xfrm>
          <a:prstGeom prst="line">
            <a:avLst/>
          </a:prstGeom>
          <a:ln w="19050" cap="flat">
            <a:solidFill>
              <a:srgbClr val="FBF9F5"/>
            </a:solidFill>
            <a:prstDash val="solid"/>
            <a:headEnd type="none" w="sm" len="sm"/>
            <a:tailEnd type="none" w="sm" len="sm"/>
          </a:ln>
        </p:spPr>
        <p:txBody>
          <a:bodyPr/>
          <a:lstStyle/>
          <a:p>
            <a:endParaRPr lang="en-US"/>
          </a:p>
        </p:txBody>
      </p:sp>
      <p:sp>
        <p:nvSpPr>
          <p:cNvPr id="6" name="AutoShape 6"/>
          <p:cNvSpPr/>
          <p:nvPr/>
        </p:nvSpPr>
        <p:spPr>
          <a:xfrm>
            <a:off x="10495331" y="9229725"/>
            <a:ext cx="7792669" cy="0"/>
          </a:xfrm>
          <a:prstGeom prst="line">
            <a:avLst/>
          </a:prstGeom>
          <a:ln w="19050" cap="flat">
            <a:solidFill>
              <a:srgbClr val="FBF9F5"/>
            </a:solidFill>
            <a:prstDash val="solid"/>
            <a:headEnd type="none" w="sm" len="sm"/>
            <a:tailEnd type="none" w="sm" len="sm"/>
          </a:ln>
        </p:spPr>
        <p:txBody>
          <a:bodyPr/>
          <a:lstStyle/>
          <a:p>
            <a:endParaRPr lang="en-US"/>
          </a:p>
        </p:txBody>
      </p:sp>
      <p:sp>
        <p:nvSpPr>
          <p:cNvPr id="7" name="TextBox 7"/>
          <p:cNvSpPr txBox="1"/>
          <p:nvPr/>
        </p:nvSpPr>
        <p:spPr>
          <a:xfrm>
            <a:off x="1519652" y="2598614"/>
            <a:ext cx="15248695" cy="6010952"/>
          </a:xfrm>
          <a:prstGeom prst="rect">
            <a:avLst/>
          </a:prstGeom>
        </p:spPr>
        <p:txBody>
          <a:bodyPr lIns="0" tIns="0" rIns="0" bIns="0" rtlCol="0" anchor="t">
            <a:spAutoFit/>
          </a:bodyPr>
          <a:lstStyle/>
          <a:p>
            <a:pPr algn="just">
              <a:lnSpc>
                <a:spcPts val="5255"/>
              </a:lnSpc>
            </a:pPr>
            <a:r>
              <a:rPr lang="en-US" sz="4821" spc="-188">
                <a:solidFill>
                  <a:srgbClr val="ECEBE4"/>
                </a:solidFill>
                <a:latin typeface="TT Hoves"/>
                <a:ea typeface="TT Hoves"/>
                <a:cs typeface="TT Hoves"/>
                <a:sym typeface="TT Hoves"/>
              </a:rPr>
              <a:t>Sleep plays a crucial role in maintaining overall health and well-being, especially for students. However, irregular sleep schedules are becoming increasingly common among adolescents and young adults due to academic pressures, social activities, and the widespread use of electronic devices.</a:t>
            </a:r>
          </a:p>
          <a:p>
            <a:pPr algn="just">
              <a:lnSpc>
                <a:spcPts val="5255"/>
              </a:lnSpc>
            </a:pPr>
            <a:r>
              <a:rPr lang="en-US" sz="4821" spc="-188">
                <a:solidFill>
                  <a:srgbClr val="ECEBE4"/>
                </a:solidFill>
                <a:latin typeface="TT Hoves"/>
                <a:ea typeface="TT Hoves"/>
                <a:cs typeface="TT Hoves"/>
                <a:sym typeface="TT Hoves"/>
              </a:rPr>
              <a:t>This presentation explores the impact of irregular sleep schedules on students’ mental health, academic performance, and daily mood.</a:t>
            </a:r>
          </a:p>
          <a:p>
            <a:pPr marL="0" lvl="0" indent="0" algn="ctr">
              <a:lnSpc>
                <a:spcPts val="5255"/>
              </a:lnSpc>
              <a:spcBef>
                <a:spcPct val="0"/>
              </a:spcBef>
            </a:pPr>
            <a:endParaRPr lang="en-US" sz="4821" spc="-188">
              <a:solidFill>
                <a:srgbClr val="ECEBE4"/>
              </a:solidFill>
              <a:latin typeface="TT Hoves"/>
              <a:ea typeface="TT Hoves"/>
              <a:cs typeface="TT Hoves"/>
              <a:sym typeface="TT Hoves"/>
            </a:endParaRPr>
          </a:p>
        </p:txBody>
      </p:sp>
      <p:sp>
        <p:nvSpPr>
          <p:cNvPr id="8" name="Freeform 8"/>
          <p:cNvSpPr/>
          <p:nvPr/>
        </p:nvSpPr>
        <p:spPr>
          <a:xfrm>
            <a:off x="12845441" y="7282938"/>
            <a:ext cx="3857323" cy="2202181"/>
          </a:xfrm>
          <a:custGeom>
            <a:avLst/>
            <a:gdLst/>
            <a:ahLst/>
            <a:cxnLst/>
            <a:rect l="l" t="t" r="r" b="b"/>
            <a:pathLst>
              <a:path w="3857323" h="2202181">
                <a:moveTo>
                  <a:pt x="0" y="0"/>
                </a:moveTo>
                <a:lnTo>
                  <a:pt x="3857322" y="0"/>
                </a:lnTo>
                <a:lnTo>
                  <a:pt x="3857322" y="2202180"/>
                </a:lnTo>
                <a:lnTo>
                  <a:pt x="0" y="22021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13753326" y="-84289"/>
            <a:ext cx="3940656" cy="4169257"/>
          </a:xfrm>
          <a:custGeom>
            <a:avLst/>
            <a:gdLst/>
            <a:ahLst/>
            <a:cxnLst/>
            <a:rect l="l" t="t" r="r" b="b"/>
            <a:pathLst>
              <a:path w="8338513" h="8338513">
                <a:moveTo>
                  <a:pt x="0" y="0"/>
                </a:moveTo>
                <a:lnTo>
                  <a:pt x="8338512" y="0"/>
                </a:lnTo>
                <a:lnTo>
                  <a:pt x="8338512" y="8338512"/>
                </a:lnTo>
                <a:lnTo>
                  <a:pt x="0" y="8338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595823" y="1418879"/>
            <a:ext cx="681973" cy="681973"/>
          </a:xfrm>
          <a:custGeom>
            <a:avLst/>
            <a:gdLst/>
            <a:ahLst/>
            <a:cxnLst/>
            <a:rect l="l" t="t" r="r" b="b"/>
            <a:pathLst>
              <a:path w="681973" h="681973">
                <a:moveTo>
                  <a:pt x="0" y="0"/>
                </a:moveTo>
                <a:lnTo>
                  <a:pt x="681973" y="0"/>
                </a:lnTo>
                <a:lnTo>
                  <a:pt x="681973" y="681973"/>
                </a:lnTo>
                <a:lnTo>
                  <a:pt x="0" y="681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58059" y="6027429"/>
            <a:ext cx="4433142" cy="3927497"/>
          </a:xfrm>
          <a:custGeom>
            <a:avLst/>
            <a:gdLst/>
            <a:ahLst/>
            <a:cxnLst/>
            <a:rect l="l" t="t" r="r" b="b"/>
            <a:pathLst>
              <a:path w="8338513" h="8338513">
                <a:moveTo>
                  <a:pt x="0" y="0"/>
                </a:moveTo>
                <a:lnTo>
                  <a:pt x="8338512" y="0"/>
                </a:lnTo>
                <a:lnTo>
                  <a:pt x="8338512" y="8338512"/>
                </a:lnTo>
                <a:lnTo>
                  <a:pt x="0" y="8338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6689370" y="7285671"/>
            <a:ext cx="1139859" cy="1069395"/>
          </a:xfrm>
          <a:custGeom>
            <a:avLst/>
            <a:gdLst/>
            <a:ahLst/>
            <a:cxnLst/>
            <a:rect l="l" t="t" r="r" b="b"/>
            <a:pathLst>
              <a:path w="1139859" h="1069395">
                <a:moveTo>
                  <a:pt x="0" y="0"/>
                </a:moveTo>
                <a:lnTo>
                  <a:pt x="1139860" y="0"/>
                </a:lnTo>
                <a:lnTo>
                  <a:pt x="1139860" y="1069395"/>
                </a:lnTo>
                <a:lnTo>
                  <a:pt x="0" y="10693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7368514" y="8005163"/>
            <a:ext cx="1364803" cy="1253137"/>
          </a:xfrm>
          <a:custGeom>
            <a:avLst/>
            <a:gdLst/>
            <a:ahLst/>
            <a:cxnLst/>
            <a:rect l="l" t="t" r="r" b="b"/>
            <a:pathLst>
              <a:path w="1364803" h="1253137">
                <a:moveTo>
                  <a:pt x="0" y="0"/>
                </a:moveTo>
                <a:lnTo>
                  <a:pt x="1364803" y="0"/>
                </a:lnTo>
                <a:lnTo>
                  <a:pt x="1364803" y="1253137"/>
                </a:lnTo>
                <a:lnTo>
                  <a:pt x="0" y="125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rot="2880307">
            <a:off x="14828795" y="1770822"/>
            <a:ext cx="2796218" cy="1794663"/>
          </a:xfrm>
          <a:custGeom>
            <a:avLst/>
            <a:gdLst/>
            <a:ahLst/>
            <a:cxnLst/>
            <a:rect l="l" t="t" r="r" b="b"/>
            <a:pathLst>
              <a:path w="2796218" h="1794663">
                <a:moveTo>
                  <a:pt x="0" y="0"/>
                </a:moveTo>
                <a:lnTo>
                  <a:pt x="2796218" y="0"/>
                </a:lnTo>
                <a:lnTo>
                  <a:pt x="2796218" y="1794663"/>
                </a:lnTo>
                <a:lnTo>
                  <a:pt x="0" y="17946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TextBox 8"/>
          <p:cNvSpPr txBox="1"/>
          <p:nvPr/>
        </p:nvSpPr>
        <p:spPr>
          <a:xfrm>
            <a:off x="462114" y="829021"/>
            <a:ext cx="9640398" cy="589859"/>
          </a:xfrm>
          <a:prstGeom prst="rect">
            <a:avLst/>
          </a:prstGeom>
        </p:spPr>
        <p:txBody>
          <a:bodyPr lIns="0" tIns="0" rIns="0" bIns="0" rtlCol="0" anchor="t">
            <a:spAutoFit/>
          </a:bodyPr>
          <a:lstStyle/>
          <a:p>
            <a:pPr algn="l">
              <a:lnSpc>
                <a:spcPts val="4029"/>
              </a:lnSpc>
            </a:pPr>
            <a:r>
              <a:rPr lang="en-US" sz="5165" spc="-320">
                <a:solidFill>
                  <a:srgbClr val="FBF9F5"/>
                </a:solidFill>
                <a:latin typeface="Lovelace"/>
                <a:ea typeface="Lovelace"/>
                <a:cs typeface="Lovelace"/>
                <a:sym typeface="Lovelace"/>
              </a:rPr>
              <a:t>Research  Question:</a:t>
            </a:r>
          </a:p>
        </p:txBody>
      </p:sp>
      <p:sp>
        <p:nvSpPr>
          <p:cNvPr id="9" name="TextBox 9"/>
          <p:cNvSpPr txBox="1"/>
          <p:nvPr/>
        </p:nvSpPr>
        <p:spPr>
          <a:xfrm>
            <a:off x="462114" y="3655426"/>
            <a:ext cx="10237085" cy="604146"/>
          </a:xfrm>
          <a:prstGeom prst="rect">
            <a:avLst/>
          </a:prstGeom>
        </p:spPr>
        <p:txBody>
          <a:bodyPr lIns="0" tIns="0" rIns="0" bIns="0" rtlCol="0" anchor="t">
            <a:spAutoFit/>
          </a:bodyPr>
          <a:lstStyle/>
          <a:p>
            <a:pPr algn="l">
              <a:lnSpc>
                <a:spcPts val="4029"/>
              </a:lnSpc>
            </a:pPr>
            <a:r>
              <a:rPr lang="en-US" sz="5165" i="1" spc="-320">
                <a:solidFill>
                  <a:srgbClr val="FBF9F5"/>
                </a:solidFill>
                <a:latin typeface="Lovelace Italics"/>
                <a:ea typeface="Lovelace Italics"/>
                <a:cs typeface="Lovelace Italics"/>
                <a:sym typeface="Lovelace Italics"/>
              </a:rPr>
              <a:t>Hypothesis:</a:t>
            </a:r>
          </a:p>
        </p:txBody>
      </p:sp>
      <p:sp>
        <p:nvSpPr>
          <p:cNvPr id="10" name="TextBox 10"/>
          <p:cNvSpPr txBox="1"/>
          <p:nvPr/>
        </p:nvSpPr>
        <p:spPr>
          <a:xfrm>
            <a:off x="462114" y="1618332"/>
            <a:ext cx="12304213" cy="1003140"/>
          </a:xfrm>
          <a:prstGeom prst="rect">
            <a:avLst/>
          </a:prstGeom>
        </p:spPr>
        <p:txBody>
          <a:bodyPr lIns="0" tIns="0" rIns="0" bIns="0" rtlCol="0" anchor="t">
            <a:spAutoFit/>
          </a:bodyPr>
          <a:lstStyle/>
          <a:p>
            <a:pPr marL="0" lvl="0" indent="0" algn="just">
              <a:lnSpc>
                <a:spcPts val="3951"/>
              </a:lnSpc>
              <a:spcBef>
                <a:spcPct val="0"/>
              </a:spcBef>
            </a:pPr>
            <a:r>
              <a:rPr lang="en-US" sz="3624" spc="-141">
                <a:solidFill>
                  <a:srgbClr val="ECEBE4"/>
                </a:solidFill>
                <a:latin typeface="TT Hoves"/>
                <a:ea typeface="TT Hoves"/>
                <a:cs typeface="TT Hoves"/>
                <a:sym typeface="TT Hoves"/>
              </a:rPr>
              <a:t>What is the impact of irregular sleep schedules on students' mental health, academic performance, and mood during the day?</a:t>
            </a:r>
          </a:p>
        </p:txBody>
      </p:sp>
      <p:sp>
        <p:nvSpPr>
          <p:cNvPr id="11" name="TextBox 11"/>
          <p:cNvSpPr txBox="1"/>
          <p:nvPr/>
        </p:nvSpPr>
        <p:spPr>
          <a:xfrm>
            <a:off x="462114" y="4192898"/>
            <a:ext cx="17259300" cy="4406646"/>
          </a:xfrm>
          <a:prstGeom prst="rect">
            <a:avLst/>
          </a:prstGeom>
        </p:spPr>
        <p:txBody>
          <a:bodyPr lIns="0" tIns="0" rIns="0" bIns="0" rtlCol="0" anchor="t">
            <a:spAutoFit/>
          </a:bodyPr>
          <a:lstStyle/>
          <a:p>
            <a:pPr algn="just">
              <a:lnSpc>
                <a:spcPts val="5068"/>
              </a:lnSpc>
            </a:pPr>
            <a:r>
              <a:rPr lang="en-US" sz="3620" dirty="0">
                <a:solidFill>
                  <a:srgbClr val="FBF9F5"/>
                </a:solidFill>
                <a:latin typeface="TT Hoves"/>
                <a:ea typeface="TT Hoves"/>
                <a:cs typeface="TT Hoves"/>
                <a:sym typeface="TT Hoves"/>
              </a:rPr>
              <a:t>Irregular sleep patterns contribute to increased levels of stress, anxiety, and mood swings among students. These negative effects can lead to poor academic outcomes, behavioral challenges, and diminished overall well-being.</a:t>
            </a:r>
          </a:p>
          <a:p>
            <a:pPr algn="just">
              <a:lnSpc>
                <a:spcPts val="5068"/>
              </a:lnSpc>
            </a:pPr>
            <a:r>
              <a:rPr lang="en-US" sz="3620" dirty="0">
                <a:solidFill>
                  <a:srgbClr val="FBF9F5"/>
                </a:solidFill>
                <a:latin typeface="TT Hoves"/>
                <a:ea typeface="TT Hoves"/>
                <a:cs typeface="TT Hoves"/>
                <a:sym typeface="TT Hoves"/>
              </a:rPr>
              <a:t>By analyzing these factors, we aim to highlight the importance of maintaining consistent and adequate sleep schedules to support students' success and mental health.</a:t>
            </a:r>
          </a:p>
          <a:p>
            <a:pPr algn="ctr">
              <a:lnSpc>
                <a:spcPts val="4759"/>
              </a:lnSpc>
            </a:pPr>
            <a:endParaRPr lang="en-US" sz="3620" dirty="0">
              <a:solidFill>
                <a:srgbClr val="FBF9F5"/>
              </a:solidFill>
              <a:latin typeface="TT Hoves"/>
              <a:ea typeface="TT Hoves"/>
              <a:cs typeface="TT Hoves"/>
              <a:sym typeface="TT Hov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16577327" y="6354164"/>
            <a:ext cx="681973" cy="681973"/>
          </a:xfrm>
          <a:custGeom>
            <a:avLst/>
            <a:gdLst/>
            <a:ahLst/>
            <a:cxnLst/>
            <a:rect l="l" t="t" r="r" b="b"/>
            <a:pathLst>
              <a:path w="681973" h="681973">
                <a:moveTo>
                  <a:pt x="0" y="0"/>
                </a:moveTo>
                <a:lnTo>
                  <a:pt x="681973" y="0"/>
                </a:lnTo>
                <a:lnTo>
                  <a:pt x="681973" y="681972"/>
                </a:lnTo>
                <a:lnTo>
                  <a:pt x="0" y="68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384651" y="5280363"/>
            <a:ext cx="681973" cy="681973"/>
          </a:xfrm>
          <a:custGeom>
            <a:avLst/>
            <a:gdLst/>
            <a:ahLst/>
            <a:cxnLst/>
            <a:rect l="l" t="t" r="r" b="b"/>
            <a:pathLst>
              <a:path w="681973" h="681973">
                <a:moveTo>
                  <a:pt x="0" y="0"/>
                </a:moveTo>
                <a:lnTo>
                  <a:pt x="681973" y="0"/>
                </a:lnTo>
                <a:lnTo>
                  <a:pt x="681973" y="681973"/>
                </a:lnTo>
                <a:lnTo>
                  <a:pt x="0" y="681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4854092" y="3405694"/>
            <a:ext cx="8426164" cy="1288294"/>
            <a:chOff x="0" y="0"/>
            <a:chExt cx="2219237" cy="339304"/>
          </a:xfrm>
        </p:grpSpPr>
        <p:sp>
          <p:nvSpPr>
            <p:cNvPr id="5" name="Freeform 5"/>
            <p:cNvSpPr/>
            <p:nvPr/>
          </p:nvSpPr>
          <p:spPr>
            <a:xfrm>
              <a:off x="0" y="0"/>
              <a:ext cx="2219237" cy="339304"/>
            </a:xfrm>
            <a:custGeom>
              <a:avLst/>
              <a:gdLst/>
              <a:ahLst/>
              <a:cxnLst/>
              <a:rect l="l" t="t" r="r" b="b"/>
              <a:pathLst>
                <a:path w="2219237" h="339304">
                  <a:moveTo>
                    <a:pt x="91880" y="0"/>
                  </a:moveTo>
                  <a:lnTo>
                    <a:pt x="2127357" y="0"/>
                  </a:lnTo>
                  <a:cubicBezTo>
                    <a:pt x="2178101" y="0"/>
                    <a:pt x="2219237" y="41136"/>
                    <a:pt x="2219237" y="91880"/>
                  </a:cubicBezTo>
                  <a:lnTo>
                    <a:pt x="2219237" y="247424"/>
                  </a:lnTo>
                  <a:cubicBezTo>
                    <a:pt x="2219237" y="271792"/>
                    <a:pt x="2209556" y="295162"/>
                    <a:pt x="2192326" y="312393"/>
                  </a:cubicBezTo>
                  <a:cubicBezTo>
                    <a:pt x="2175095" y="329624"/>
                    <a:pt x="2151725" y="339304"/>
                    <a:pt x="2127357" y="339304"/>
                  </a:cubicBezTo>
                  <a:lnTo>
                    <a:pt x="91880" y="339304"/>
                  </a:lnTo>
                  <a:cubicBezTo>
                    <a:pt x="67512" y="339304"/>
                    <a:pt x="44142" y="329624"/>
                    <a:pt x="26911" y="312393"/>
                  </a:cubicBezTo>
                  <a:cubicBezTo>
                    <a:pt x="9680" y="295162"/>
                    <a:pt x="0" y="271792"/>
                    <a:pt x="0" y="247424"/>
                  </a:cubicBezTo>
                  <a:lnTo>
                    <a:pt x="0" y="91880"/>
                  </a:lnTo>
                  <a:cubicBezTo>
                    <a:pt x="0" y="67512"/>
                    <a:pt x="9680" y="44142"/>
                    <a:pt x="26911" y="26911"/>
                  </a:cubicBezTo>
                  <a:cubicBezTo>
                    <a:pt x="44142" y="9680"/>
                    <a:pt x="67512" y="0"/>
                    <a:pt x="91880" y="0"/>
                  </a:cubicBezTo>
                  <a:close/>
                </a:path>
              </a:pathLst>
            </a:custGeom>
            <a:solidFill>
              <a:srgbClr val="ECEBE4"/>
            </a:solidFill>
          </p:spPr>
          <p:txBody>
            <a:bodyPr/>
            <a:lstStyle/>
            <a:p>
              <a:endParaRPr lang="en-US"/>
            </a:p>
          </p:txBody>
        </p:sp>
        <p:sp>
          <p:nvSpPr>
            <p:cNvPr id="6" name="TextBox 6"/>
            <p:cNvSpPr txBox="1"/>
            <p:nvPr/>
          </p:nvSpPr>
          <p:spPr>
            <a:xfrm>
              <a:off x="0" y="-47625"/>
              <a:ext cx="2219237" cy="38692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4930918" y="4804615"/>
            <a:ext cx="8426164" cy="1157721"/>
            <a:chOff x="0" y="0"/>
            <a:chExt cx="2219237" cy="304914"/>
          </a:xfrm>
        </p:grpSpPr>
        <p:sp>
          <p:nvSpPr>
            <p:cNvPr id="8" name="Freeform 8"/>
            <p:cNvSpPr/>
            <p:nvPr/>
          </p:nvSpPr>
          <p:spPr>
            <a:xfrm>
              <a:off x="0" y="0"/>
              <a:ext cx="2219237" cy="304914"/>
            </a:xfrm>
            <a:custGeom>
              <a:avLst/>
              <a:gdLst/>
              <a:ahLst/>
              <a:cxnLst/>
              <a:rect l="l" t="t" r="r" b="b"/>
              <a:pathLst>
                <a:path w="2219237" h="304914">
                  <a:moveTo>
                    <a:pt x="91880" y="0"/>
                  </a:moveTo>
                  <a:lnTo>
                    <a:pt x="2127357" y="0"/>
                  </a:lnTo>
                  <a:cubicBezTo>
                    <a:pt x="2178101" y="0"/>
                    <a:pt x="2219237" y="41136"/>
                    <a:pt x="2219237" y="91880"/>
                  </a:cubicBezTo>
                  <a:lnTo>
                    <a:pt x="2219237" y="213035"/>
                  </a:lnTo>
                  <a:cubicBezTo>
                    <a:pt x="2219237" y="237403"/>
                    <a:pt x="2209556" y="260772"/>
                    <a:pt x="2192326" y="278003"/>
                  </a:cubicBezTo>
                  <a:cubicBezTo>
                    <a:pt x="2175095" y="295234"/>
                    <a:pt x="2151725" y="304914"/>
                    <a:pt x="2127357" y="304914"/>
                  </a:cubicBezTo>
                  <a:lnTo>
                    <a:pt x="91880" y="304914"/>
                  </a:lnTo>
                  <a:cubicBezTo>
                    <a:pt x="67512" y="304914"/>
                    <a:pt x="44142" y="295234"/>
                    <a:pt x="26911" y="278003"/>
                  </a:cubicBezTo>
                  <a:cubicBezTo>
                    <a:pt x="9680" y="260772"/>
                    <a:pt x="0" y="237403"/>
                    <a:pt x="0" y="213035"/>
                  </a:cubicBezTo>
                  <a:lnTo>
                    <a:pt x="0" y="91880"/>
                  </a:lnTo>
                  <a:cubicBezTo>
                    <a:pt x="0" y="67512"/>
                    <a:pt x="9680" y="44142"/>
                    <a:pt x="26911" y="26911"/>
                  </a:cubicBezTo>
                  <a:cubicBezTo>
                    <a:pt x="44142" y="9680"/>
                    <a:pt x="67512" y="0"/>
                    <a:pt x="91880"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9" name="TextBox 9"/>
            <p:cNvSpPr txBox="1"/>
            <p:nvPr/>
          </p:nvSpPr>
          <p:spPr>
            <a:xfrm>
              <a:off x="0" y="-47625"/>
              <a:ext cx="2219237" cy="352539"/>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239592" y="7525893"/>
            <a:ext cx="4397518" cy="1659267"/>
          </a:xfrm>
          <a:custGeom>
            <a:avLst/>
            <a:gdLst/>
            <a:ahLst/>
            <a:cxnLst/>
            <a:rect l="l" t="t" r="r" b="b"/>
            <a:pathLst>
              <a:path w="8338513" h="8338513">
                <a:moveTo>
                  <a:pt x="0" y="0"/>
                </a:moveTo>
                <a:lnTo>
                  <a:pt x="8338513" y="0"/>
                </a:lnTo>
                <a:lnTo>
                  <a:pt x="8338513" y="8338512"/>
                </a:lnTo>
                <a:lnTo>
                  <a:pt x="0" y="8338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5429626" y="-22030"/>
            <a:ext cx="2499618" cy="2362200"/>
          </a:xfrm>
          <a:custGeom>
            <a:avLst/>
            <a:gdLst/>
            <a:ahLst/>
            <a:cxnLst/>
            <a:rect l="l" t="t" r="r" b="b"/>
            <a:pathLst>
              <a:path w="8338513" h="8338513">
                <a:moveTo>
                  <a:pt x="0" y="0"/>
                </a:moveTo>
                <a:lnTo>
                  <a:pt x="8338513" y="0"/>
                </a:lnTo>
                <a:lnTo>
                  <a:pt x="8338513" y="8338512"/>
                </a:lnTo>
                <a:lnTo>
                  <a:pt x="0" y="8338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AutoShape 12"/>
          <p:cNvSpPr/>
          <p:nvPr/>
        </p:nvSpPr>
        <p:spPr>
          <a:xfrm flipV="1">
            <a:off x="-578214" y="9258300"/>
            <a:ext cx="20429268" cy="9525"/>
          </a:xfrm>
          <a:prstGeom prst="line">
            <a:avLst/>
          </a:prstGeom>
          <a:ln w="19050" cap="flat">
            <a:solidFill>
              <a:srgbClr val="FBF9F5"/>
            </a:solidFill>
            <a:prstDash val="solid"/>
            <a:headEnd type="none" w="sm" len="sm"/>
            <a:tailEnd type="none" w="sm" len="sm"/>
          </a:ln>
        </p:spPr>
        <p:txBody>
          <a:bodyPr/>
          <a:lstStyle/>
          <a:p>
            <a:endParaRPr lang="en-US"/>
          </a:p>
        </p:txBody>
      </p:sp>
      <p:grpSp>
        <p:nvGrpSpPr>
          <p:cNvPr id="13" name="Group 13"/>
          <p:cNvGrpSpPr/>
          <p:nvPr/>
        </p:nvGrpSpPr>
        <p:grpSpPr>
          <a:xfrm>
            <a:off x="4930918" y="7426410"/>
            <a:ext cx="8426164" cy="1157721"/>
            <a:chOff x="0" y="0"/>
            <a:chExt cx="2219237" cy="304914"/>
          </a:xfrm>
        </p:grpSpPr>
        <p:sp>
          <p:nvSpPr>
            <p:cNvPr id="14" name="Freeform 14"/>
            <p:cNvSpPr/>
            <p:nvPr/>
          </p:nvSpPr>
          <p:spPr>
            <a:xfrm>
              <a:off x="0" y="0"/>
              <a:ext cx="2219237" cy="304914"/>
            </a:xfrm>
            <a:custGeom>
              <a:avLst/>
              <a:gdLst/>
              <a:ahLst/>
              <a:cxnLst/>
              <a:rect l="l" t="t" r="r" b="b"/>
              <a:pathLst>
                <a:path w="2219237" h="304914">
                  <a:moveTo>
                    <a:pt x="91880" y="0"/>
                  </a:moveTo>
                  <a:lnTo>
                    <a:pt x="2127357" y="0"/>
                  </a:lnTo>
                  <a:cubicBezTo>
                    <a:pt x="2178101" y="0"/>
                    <a:pt x="2219237" y="41136"/>
                    <a:pt x="2219237" y="91880"/>
                  </a:cubicBezTo>
                  <a:lnTo>
                    <a:pt x="2219237" y="213035"/>
                  </a:lnTo>
                  <a:cubicBezTo>
                    <a:pt x="2219237" y="237403"/>
                    <a:pt x="2209556" y="260772"/>
                    <a:pt x="2192326" y="278003"/>
                  </a:cubicBezTo>
                  <a:cubicBezTo>
                    <a:pt x="2175095" y="295234"/>
                    <a:pt x="2151725" y="304914"/>
                    <a:pt x="2127357" y="304914"/>
                  </a:cubicBezTo>
                  <a:lnTo>
                    <a:pt x="91880" y="304914"/>
                  </a:lnTo>
                  <a:cubicBezTo>
                    <a:pt x="67512" y="304914"/>
                    <a:pt x="44142" y="295234"/>
                    <a:pt x="26911" y="278003"/>
                  </a:cubicBezTo>
                  <a:cubicBezTo>
                    <a:pt x="9680" y="260772"/>
                    <a:pt x="0" y="237403"/>
                    <a:pt x="0" y="213035"/>
                  </a:cubicBezTo>
                  <a:lnTo>
                    <a:pt x="0" y="91880"/>
                  </a:lnTo>
                  <a:cubicBezTo>
                    <a:pt x="0" y="67512"/>
                    <a:pt x="9680" y="44142"/>
                    <a:pt x="26911" y="26911"/>
                  </a:cubicBezTo>
                  <a:cubicBezTo>
                    <a:pt x="44142" y="9680"/>
                    <a:pt x="67512" y="0"/>
                    <a:pt x="91880"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15" name="TextBox 15"/>
            <p:cNvSpPr txBox="1"/>
            <p:nvPr/>
          </p:nvSpPr>
          <p:spPr>
            <a:xfrm>
              <a:off x="0" y="-47625"/>
              <a:ext cx="2219237" cy="352539"/>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4854092" y="6116290"/>
            <a:ext cx="8426164" cy="1157721"/>
            <a:chOff x="0" y="0"/>
            <a:chExt cx="2219237" cy="304914"/>
          </a:xfrm>
        </p:grpSpPr>
        <p:sp>
          <p:nvSpPr>
            <p:cNvPr id="17" name="Freeform 17"/>
            <p:cNvSpPr/>
            <p:nvPr/>
          </p:nvSpPr>
          <p:spPr>
            <a:xfrm>
              <a:off x="0" y="0"/>
              <a:ext cx="2219237" cy="304914"/>
            </a:xfrm>
            <a:custGeom>
              <a:avLst/>
              <a:gdLst/>
              <a:ahLst/>
              <a:cxnLst/>
              <a:rect l="l" t="t" r="r" b="b"/>
              <a:pathLst>
                <a:path w="2219237" h="304914">
                  <a:moveTo>
                    <a:pt x="91880" y="0"/>
                  </a:moveTo>
                  <a:lnTo>
                    <a:pt x="2127357" y="0"/>
                  </a:lnTo>
                  <a:cubicBezTo>
                    <a:pt x="2178101" y="0"/>
                    <a:pt x="2219237" y="41136"/>
                    <a:pt x="2219237" y="91880"/>
                  </a:cubicBezTo>
                  <a:lnTo>
                    <a:pt x="2219237" y="213035"/>
                  </a:lnTo>
                  <a:cubicBezTo>
                    <a:pt x="2219237" y="237403"/>
                    <a:pt x="2209556" y="260772"/>
                    <a:pt x="2192326" y="278003"/>
                  </a:cubicBezTo>
                  <a:cubicBezTo>
                    <a:pt x="2175095" y="295234"/>
                    <a:pt x="2151725" y="304914"/>
                    <a:pt x="2127357" y="304914"/>
                  </a:cubicBezTo>
                  <a:lnTo>
                    <a:pt x="91880" y="304914"/>
                  </a:lnTo>
                  <a:cubicBezTo>
                    <a:pt x="67512" y="304914"/>
                    <a:pt x="44142" y="295234"/>
                    <a:pt x="26911" y="278003"/>
                  </a:cubicBezTo>
                  <a:cubicBezTo>
                    <a:pt x="9680" y="260772"/>
                    <a:pt x="0" y="237403"/>
                    <a:pt x="0" y="213035"/>
                  </a:cubicBezTo>
                  <a:lnTo>
                    <a:pt x="0" y="91880"/>
                  </a:lnTo>
                  <a:cubicBezTo>
                    <a:pt x="0" y="67512"/>
                    <a:pt x="9680" y="44142"/>
                    <a:pt x="26911" y="26911"/>
                  </a:cubicBezTo>
                  <a:cubicBezTo>
                    <a:pt x="44142" y="9680"/>
                    <a:pt x="67512" y="0"/>
                    <a:pt x="91880" y="0"/>
                  </a:cubicBezTo>
                  <a:close/>
                </a:path>
              </a:pathLst>
            </a:custGeom>
            <a:solidFill>
              <a:srgbClr val="ECEBE4"/>
            </a:solidFill>
          </p:spPr>
          <p:txBody>
            <a:bodyPr/>
            <a:lstStyle/>
            <a:p>
              <a:endParaRPr lang="en-US"/>
            </a:p>
          </p:txBody>
        </p:sp>
        <p:sp>
          <p:nvSpPr>
            <p:cNvPr id="18" name="TextBox 18"/>
            <p:cNvSpPr txBox="1"/>
            <p:nvPr/>
          </p:nvSpPr>
          <p:spPr>
            <a:xfrm>
              <a:off x="0" y="-47625"/>
              <a:ext cx="2219237" cy="352539"/>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5634989" y="3405694"/>
            <a:ext cx="1070417" cy="1213690"/>
          </a:xfrm>
          <a:custGeom>
            <a:avLst/>
            <a:gdLst/>
            <a:ahLst/>
            <a:cxnLst/>
            <a:rect l="l" t="t" r="r" b="b"/>
            <a:pathLst>
              <a:path w="1070417" h="1213690">
                <a:moveTo>
                  <a:pt x="0" y="0"/>
                </a:moveTo>
                <a:lnTo>
                  <a:pt x="1070417" y="0"/>
                </a:lnTo>
                <a:lnTo>
                  <a:pt x="1070417" y="1213691"/>
                </a:lnTo>
                <a:lnTo>
                  <a:pt x="0" y="12136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1578419" y="4869642"/>
            <a:ext cx="771465" cy="1027667"/>
          </a:xfrm>
          <a:custGeom>
            <a:avLst/>
            <a:gdLst/>
            <a:ahLst/>
            <a:cxnLst/>
            <a:rect l="l" t="t" r="r" b="b"/>
            <a:pathLst>
              <a:path w="771465" h="1027667">
                <a:moveTo>
                  <a:pt x="0" y="0"/>
                </a:moveTo>
                <a:lnTo>
                  <a:pt x="771464" y="0"/>
                </a:lnTo>
                <a:lnTo>
                  <a:pt x="771464" y="1027667"/>
                </a:lnTo>
                <a:lnTo>
                  <a:pt x="0" y="10276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5431211" y="6169267"/>
            <a:ext cx="858623" cy="1051765"/>
          </a:xfrm>
          <a:custGeom>
            <a:avLst/>
            <a:gdLst/>
            <a:ahLst/>
            <a:cxnLst/>
            <a:rect l="l" t="t" r="r" b="b"/>
            <a:pathLst>
              <a:path w="858623" h="1051765">
                <a:moveTo>
                  <a:pt x="0" y="0"/>
                </a:moveTo>
                <a:lnTo>
                  <a:pt x="858623" y="0"/>
                </a:lnTo>
                <a:lnTo>
                  <a:pt x="858623" y="1051766"/>
                </a:lnTo>
                <a:lnTo>
                  <a:pt x="0" y="10517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11998166" y="7538560"/>
            <a:ext cx="1065108" cy="933422"/>
          </a:xfrm>
          <a:custGeom>
            <a:avLst/>
            <a:gdLst/>
            <a:ahLst/>
            <a:cxnLst/>
            <a:rect l="l" t="t" r="r" b="b"/>
            <a:pathLst>
              <a:path w="1065108" h="933422">
                <a:moveTo>
                  <a:pt x="0" y="0"/>
                </a:moveTo>
                <a:lnTo>
                  <a:pt x="1065108" y="0"/>
                </a:lnTo>
                <a:lnTo>
                  <a:pt x="1065108" y="933422"/>
                </a:lnTo>
                <a:lnTo>
                  <a:pt x="0" y="9334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TextBox 23"/>
          <p:cNvSpPr txBox="1"/>
          <p:nvPr/>
        </p:nvSpPr>
        <p:spPr>
          <a:xfrm>
            <a:off x="6170198" y="621746"/>
            <a:ext cx="7650785" cy="805502"/>
          </a:xfrm>
          <a:prstGeom prst="rect">
            <a:avLst/>
          </a:prstGeom>
        </p:spPr>
        <p:txBody>
          <a:bodyPr lIns="0" tIns="0" rIns="0" bIns="0" rtlCol="0" anchor="t">
            <a:spAutoFit/>
          </a:bodyPr>
          <a:lstStyle/>
          <a:p>
            <a:pPr algn="l">
              <a:lnSpc>
                <a:spcPts val="5511"/>
              </a:lnSpc>
            </a:pPr>
            <a:r>
              <a:rPr lang="en-US" sz="7065" spc="-438" dirty="0">
                <a:solidFill>
                  <a:srgbClr val="FBF9F5"/>
                </a:solidFill>
                <a:latin typeface="Lovelace"/>
                <a:ea typeface="Lovelace"/>
                <a:cs typeface="Lovelace"/>
                <a:sym typeface="Lovelace"/>
              </a:rPr>
              <a:t>Objective</a:t>
            </a:r>
          </a:p>
        </p:txBody>
      </p:sp>
      <p:sp>
        <p:nvSpPr>
          <p:cNvPr id="24" name="TextBox 24"/>
          <p:cNvSpPr txBox="1"/>
          <p:nvPr/>
        </p:nvSpPr>
        <p:spPr>
          <a:xfrm>
            <a:off x="0" y="1351048"/>
            <a:ext cx="18288000" cy="1790065"/>
          </a:xfrm>
          <a:prstGeom prst="rect">
            <a:avLst/>
          </a:prstGeom>
        </p:spPr>
        <p:txBody>
          <a:bodyPr lIns="0" tIns="0" rIns="0" bIns="0" rtlCol="0" anchor="t">
            <a:spAutoFit/>
          </a:bodyPr>
          <a:lstStyle/>
          <a:p>
            <a:pPr algn="ctr">
              <a:lnSpc>
                <a:spcPts val="4759"/>
              </a:lnSpc>
            </a:pPr>
            <a:r>
              <a:rPr lang="en-US" sz="3399">
                <a:solidFill>
                  <a:srgbClr val="FBF9F5"/>
                </a:solidFill>
                <a:latin typeface="TT Hoves"/>
                <a:ea typeface="TT Hoves"/>
                <a:cs typeface="TT Hoves"/>
                <a:sym typeface="TT Hoves"/>
              </a:rPr>
              <a:t>The objective of this study is to understand the profound impact of irregular sleep schedules on students' mental health, academic performance, and mood. By identifying the challenges posed by insufficient and inconsistent sleep patterns, the aim is to:</a:t>
            </a:r>
          </a:p>
        </p:txBody>
      </p:sp>
      <p:sp>
        <p:nvSpPr>
          <p:cNvPr id="25" name="TextBox 25"/>
          <p:cNvSpPr txBox="1"/>
          <p:nvPr/>
        </p:nvSpPr>
        <p:spPr>
          <a:xfrm>
            <a:off x="7061299" y="3662491"/>
            <a:ext cx="4165402" cy="688974"/>
          </a:xfrm>
          <a:prstGeom prst="rect">
            <a:avLst/>
          </a:prstGeom>
        </p:spPr>
        <p:txBody>
          <a:bodyPr lIns="0" tIns="0" rIns="0" bIns="0" rtlCol="0" anchor="t">
            <a:spAutoFit/>
          </a:bodyPr>
          <a:lstStyle/>
          <a:p>
            <a:pPr algn="ctr">
              <a:lnSpc>
                <a:spcPts val="5600"/>
              </a:lnSpc>
            </a:pPr>
            <a:r>
              <a:rPr lang="en-US" sz="4000" b="1" dirty="0">
                <a:solidFill>
                  <a:srgbClr val="FFFFFF"/>
                </a:solidFill>
                <a:latin typeface="TT Hoves Bold"/>
                <a:ea typeface="TT Hoves Bold"/>
                <a:cs typeface="TT Hoves Bold"/>
                <a:sym typeface="TT Hoves Bold"/>
              </a:rPr>
              <a:t>Raise</a:t>
            </a:r>
          </a:p>
        </p:txBody>
      </p:sp>
      <p:sp>
        <p:nvSpPr>
          <p:cNvPr id="26" name="TextBox 26"/>
          <p:cNvSpPr txBox="1"/>
          <p:nvPr/>
        </p:nvSpPr>
        <p:spPr>
          <a:xfrm>
            <a:off x="6301602" y="4675213"/>
            <a:ext cx="5131212" cy="1383777"/>
          </a:xfrm>
          <a:prstGeom prst="rect">
            <a:avLst/>
          </a:prstGeom>
        </p:spPr>
        <p:txBody>
          <a:bodyPr wrap="square" lIns="0" tIns="0" rIns="0" bIns="0" rtlCol="0" anchor="t">
            <a:spAutoFit/>
          </a:bodyPr>
          <a:lstStyle/>
          <a:p>
            <a:pPr algn="ctr">
              <a:lnSpc>
                <a:spcPts val="5600"/>
              </a:lnSpc>
            </a:pPr>
            <a:r>
              <a:rPr lang="en-US" sz="4000" b="1" dirty="0">
                <a:solidFill>
                  <a:srgbClr val="FFFFFF"/>
                </a:solidFill>
                <a:latin typeface="TT Hoves Bold"/>
                <a:ea typeface="TT Hoves Bold"/>
                <a:cs typeface="TT Hoves Bold"/>
                <a:sym typeface="TT Hoves Bold"/>
              </a:rPr>
              <a:t>Awareness</a:t>
            </a:r>
          </a:p>
          <a:p>
            <a:pPr algn="ctr">
              <a:lnSpc>
                <a:spcPts val="5600"/>
              </a:lnSpc>
            </a:pPr>
            <a:r>
              <a:rPr lang="en-US" sz="4000" b="1" dirty="0">
                <a:solidFill>
                  <a:srgbClr val="FFFFFF"/>
                </a:solidFill>
                <a:latin typeface="TT Hoves Bold"/>
                <a:ea typeface="TT Hoves Bold"/>
                <a:cs typeface="TT Hoves Bold"/>
                <a:sym typeface="TT Hoves Bold"/>
              </a:rPr>
              <a:t>Provide Evidence</a:t>
            </a:r>
          </a:p>
        </p:txBody>
      </p:sp>
      <p:sp>
        <p:nvSpPr>
          <p:cNvPr id="27" name="TextBox 27"/>
          <p:cNvSpPr txBox="1"/>
          <p:nvPr/>
        </p:nvSpPr>
        <p:spPr>
          <a:xfrm>
            <a:off x="6289834" y="6307800"/>
            <a:ext cx="5708331" cy="688974"/>
          </a:xfrm>
          <a:prstGeom prst="rect">
            <a:avLst/>
          </a:prstGeom>
        </p:spPr>
        <p:txBody>
          <a:bodyPr lIns="0" tIns="0" rIns="0" bIns="0" rtlCol="0" anchor="t">
            <a:spAutoFit/>
          </a:bodyPr>
          <a:lstStyle/>
          <a:p>
            <a:pPr algn="ctr">
              <a:lnSpc>
                <a:spcPts val="5600"/>
              </a:lnSpc>
            </a:pPr>
            <a:r>
              <a:rPr lang="en-US" sz="4000" b="1" dirty="0">
                <a:solidFill>
                  <a:srgbClr val="FFFFFF"/>
                </a:solidFill>
                <a:latin typeface="TT Hoves Bold"/>
                <a:ea typeface="TT Hoves Bold"/>
                <a:cs typeface="TT Hoves Bold"/>
                <a:sym typeface="TT Hoves Bold"/>
              </a:rPr>
              <a:t>Recommend Solutions</a:t>
            </a:r>
          </a:p>
        </p:txBody>
      </p:sp>
      <p:sp>
        <p:nvSpPr>
          <p:cNvPr id="28" name="TextBox 28"/>
          <p:cNvSpPr txBox="1"/>
          <p:nvPr/>
        </p:nvSpPr>
        <p:spPr>
          <a:xfrm>
            <a:off x="5634989" y="7623916"/>
            <a:ext cx="6402802" cy="665631"/>
          </a:xfrm>
          <a:prstGeom prst="rect">
            <a:avLst/>
          </a:prstGeom>
        </p:spPr>
        <p:txBody>
          <a:bodyPr wrap="square" lIns="0" tIns="0" rIns="0" bIns="0" rtlCol="0" anchor="t">
            <a:spAutoFit/>
          </a:bodyPr>
          <a:lstStyle/>
          <a:p>
            <a:pPr algn="ctr">
              <a:lnSpc>
                <a:spcPts val="5600"/>
              </a:lnSpc>
            </a:pPr>
            <a:r>
              <a:rPr lang="en-US" sz="4000" b="1" dirty="0">
                <a:solidFill>
                  <a:srgbClr val="FFFFFF"/>
                </a:solidFill>
                <a:latin typeface="TT Hoves Bold"/>
                <a:ea typeface="TT Hoves Bold"/>
                <a:cs typeface="TT Hoves Bold"/>
                <a:sym typeface="TT Hoves Bold"/>
              </a:rPr>
              <a:t>Encourage Intervention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TextBox 2"/>
          <p:cNvSpPr txBox="1"/>
          <p:nvPr/>
        </p:nvSpPr>
        <p:spPr>
          <a:xfrm>
            <a:off x="-953398" y="782730"/>
            <a:ext cx="14810175" cy="730065"/>
          </a:xfrm>
          <a:prstGeom prst="rect">
            <a:avLst/>
          </a:prstGeom>
        </p:spPr>
        <p:txBody>
          <a:bodyPr lIns="0" tIns="0" rIns="0" bIns="0" rtlCol="0" anchor="t">
            <a:spAutoFit/>
          </a:bodyPr>
          <a:lstStyle/>
          <a:p>
            <a:pPr algn="ctr">
              <a:lnSpc>
                <a:spcPts val="4965"/>
              </a:lnSpc>
            </a:pPr>
            <a:r>
              <a:rPr lang="en-US" sz="6365" spc="-394">
                <a:solidFill>
                  <a:srgbClr val="FBF9F5"/>
                </a:solidFill>
                <a:latin typeface="Lovelace"/>
                <a:ea typeface="Lovelace"/>
                <a:cs typeface="Lovelace"/>
                <a:sym typeface="Lovelace"/>
              </a:rPr>
              <a:t>Restless vs. Average Sleep Time:</a:t>
            </a:r>
          </a:p>
        </p:txBody>
      </p:sp>
      <p:sp>
        <p:nvSpPr>
          <p:cNvPr id="3" name="Freeform 3"/>
          <p:cNvSpPr/>
          <p:nvPr/>
        </p:nvSpPr>
        <p:spPr>
          <a:xfrm>
            <a:off x="12330792" y="1145147"/>
            <a:ext cx="681973" cy="681973"/>
          </a:xfrm>
          <a:custGeom>
            <a:avLst/>
            <a:gdLst/>
            <a:ahLst/>
            <a:cxnLst/>
            <a:rect l="l" t="t" r="r" b="b"/>
            <a:pathLst>
              <a:path w="681973" h="681973">
                <a:moveTo>
                  <a:pt x="0" y="0"/>
                </a:moveTo>
                <a:lnTo>
                  <a:pt x="681973" y="0"/>
                </a:lnTo>
                <a:lnTo>
                  <a:pt x="681973" y="681973"/>
                </a:lnTo>
                <a:lnTo>
                  <a:pt x="0" y="681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182600" y="266700"/>
            <a:ext cx="5039150" cy="4724400"/>
          </a:xfrm>
          <a:custGeom>
            <a:avLst/>
            <a:gdLst/>
            <a:ahLst/>
            <a:cxnLst/>
            <a:rect l="l" t="t" r="r" b="b"/>
            <a:pathLst>
              <a:path w="6074294" h="6074294">
                <a:moveTo>
                  <a:pt x="0" y="0"/>
                </a:moveTo>
                <a:lnTo>
                  <a:pt x="6074294" y="0"/>
                </a:lnTo>
                <a:lnTo>
                  <a:pt x="6074294" y="6074294"/>
                </a:lnTo>
                <a:lnTo>
                  <a:pt x="0" y="6074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630400" y="7838792"/>
            <a:ext cx="2074071" cy="2074071"/>
          </a:xfrm>
          <a:custGeom>
            <a:avLst/>
            <a:gdLst/>
            <a:ahLst/>
            <a:cxnLst/>
            <a:rect l="l" t="t" r="r" b="b"/>
            <a:pathLst>
              <a:path w="2074071" h="2074071">
                <a:moveTo>
                  <a:pt x="0" y="0"/>
                </a:moveTo>
                <a:lnTo>
                  <a:pt x="2074070" y="0"/>
                </a:lnTo>
                <a:lnTo>
                  <a:pt x="2074070" y="2074070"/>
                </a:lnTo>
                <a:lnTo>
                  <a:pt x="0" y="2074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2400" y="6065681"/>
            <a:ext cx="3801337" cy="3801337"/>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7" name="Freeform 7"/>
          <p:cNvSpPr/>
          <p:nvPr/>
        </p:nvSpPr>
        <p:spPr>
          <a:xfrm>
            <a:off x="5116037" y="2993810"/>
            <a:ext cx="6081998" cy="6935817"/>
          </a:xfrm>
          <a:custGeom>
            <a:avLst/>
            <a:gdLst/>
            <a:ahLst/>
            <a:cxnLst/>
            <a:rect l="l" t="t" r="r" b="b"/>
            <a:pathLst>
              <a:path w="6081998" h="6935817">
                <a:moveTo>
                  <a:pt x="0" y="0"/>
                </a:moveTo>
                <a:lnTo>
                  <a:pt x="6081998" y="0"/>
                </a:lnTo>
                <a:lnTo>
                  <a:pt x="6081998" y="6935817"/>
                </a:lnTo>
                <a:lnTo>
                  <a:pt x="0" y="6935817"/>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374429" y="1436595"/>
            <a:ext cx="13112972" cy="1190233"/>
          </a:xfrm>
          <a:prstGeom prst="rect">
            <a:avLst/>
          </a:prstGeom>
        </p:spPr>
        <p:txBody>
          <a:bodyPr wrap="square" lIns="0" tIns="0" rIns="0" bIns="0" rtlCol="0" anchor="t">
            <a:spAutoFit/>
          </a:bodyPr>
          <a:lstStyle/>
          <a:p>
            <a:pPr algn="ctr">
              <a:lnSpc>
                <a:spcPts val="4746"/>
              </a:lnSpc>
            </a:pPr>
            <a:r>
              <a:rPr lang="en-US" sz="3390" dirty="0">
                <a:solidFill>
                  <a:srgbClr val="FFFFFF"/>
                </a:solidFill>
                <a:latin typeface="TT Hoves"/>
                <a:ea typeface="TT Hoves"/>
                <a:cs typeface="TT Hoves"/>
                <a:sym typeface="TT Hoves"/>
              </a:rPr>
              <a:t>The frequency of feeling restless decreases as the average sleep time increases.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13991211" y="2293735"/>
            <a:ext cx="681973" cy="681973"/>
          </a:xfrm>
          <a:custGeom>
            <a:avLst/>
            <a:gdLst/>
            <a:ahLst/>
            <a:cxnLst/>
            <a:rect l="l" t="t" r="r" b="b"/>
            <a:pathLst>
              <a:path w="681973" h="681973">
                <a:moveTo>
                  <a:pt x="0" y="0"/>
                </a:moveTo>
                <a:lnTo>
                  <a:pt x="681973" y="0"/>
                </a:lnTo>
                <a:lnTo>
                  <a:pt x="681973" y="681973"/>
                </a:lnTo>
                <a:lnTo>
                  <a:pt x="0" y="681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544800" y="0"/>
            <a:ext cx="2743200" cy="3191617"/>
          </a:xfrm>
          <a:custGeom>
            <a:avLst/>
            <a:gdLst/>
            <a:ahLst/>
            <a:cxnLst/>
            <a:rect l="l" t="t" r="r" b="b"/>
            <a:pathLst>
              <a:path w="6074294" h="6074294">
                <a:moveTo>
                  <a:pt x="0" y="0"/>
                </a:moveTo>
                <a:lnTo>
                  <a:pt x="6074294" y="0"/>
                </a:lnTo>
                <a:lnTo>
                  <a:pt x="6074294" y="6074294"/>
                </a:lnTo>
                <a:lnTo>
                  <a:pt x="0" y="6074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673184" y="3308567"/>
            <a:ext cx="2074071" cy="2074071"/>
          </a:xfrm>
          <a:custGeom>
            <a:avLst/>
            <a:gdLst/>
            <a:ahLst/>
            <a:cxnLst/>
            <a:rect l="l" t="t" r="r" b="b"/>
            <a:pathLst>
              <a:path w="2074071" h="2074071">
                <a:moveTo>
                  <a:pt x="0" y="0"/>
                </a:moveTo>
                <a:lnTo>
                  <a:pt x="2074071" y="0"/>
                </a:lnTo>
                <a:lnTo>
                  <a:pt x="2074071" y="2074071"/>
                </a:lnTo>
                <a:lnTo>
                  <a:pt x="0" y="20740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55080" y="6240796"/>
            <a:ext cx="3801337" cy="3801337"/>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804482" y="3191617"/>
            <a:ext cx="10031113" cy="6850516"/>
          </a:xfrm>
          <a:custGeom>
            <a:avLst/>
            <a:gdLst/>
            <a:ahLst/>
            <a:cxnLst/>
            <a:rect l="l" t="t" r="r" b="b"/>
            <a:pathLst>
              <a:path w="10031113" h="6850516">
                <a:moveTo>
                  <a:pt x="0" y="0"/>
                </a:moveTo>
                <a:lnTo>
                  <a:pt x="10031114" y="0"/>
                </a:lnTo>
                <a:lnTo>
                  <a:pt x="10031114" y="6850516"/>
                </a:lnTo>
                <a:lnTo>
                  <a:pt x="0" y="6850516"/>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178557" y="1128451"/>
            <a:ext cx="15851741" cy="730301"/>
          </a:xfrm>
          <a:prstGeom prst="rect">
            <a:avLst/>
          </a:prstGeom>
        </p:spPr>
        <p:txBody>
          <a:bodyPr lIns="0" tIns="0" rIns="0" bIns="0" rtlCol="0" anchor="t">
            <a:spAutoFit/>
          </a:bodyPr>
          <a:lstStyle/>
          <a:p>
            <a:pPr algn="ctr">
              <a:lnSpc>
                <a:spcPts val="4968"/>
              </a:lnSpc>
            </a:pPr>
            <a:r>
              <a:rPr lang="en-US" sz="6369" spc="-394">
                <a:solidFill>
                  <a:srgbClr val="FBF9F5"/>
                </a:solidFill>
                <a:latin typeface="Lovelace"/>
                <a:ea typeface="Lovelace"/>
                <a:cs typeface="Lovelace"/>
                <a:sym typeface="Lovelace"/>
              </a:rPr>
              <a:t>Sleep Difficulty and Decision-Making:</a:t>
            </a:r>
          </a:p>
        </p:txBody>
      </p:sp>
      <p:sp>
        <p:nvSpPr>
          <p:cNvPr id="8" name="TextBox 8"/>
          <p:cNvSpPr txBox="1"/>
          <p:nvPr/>
        </p:nvSpPr>
        <p:spPr>
          <a:xfrm>
            <a:off x="374428" y="1782552"/>
            <a:ext cx="12334281" cy="1189990"/>
          </a:xfrm>
          <a:prstGeom prst="rect">
            <a:avLst/>
          </a:prstGeom>
        </p:spPr>
        <p:txBody>
          <a:bodyPr lIns="0" tIns="0" rIns="0" bIns="0" rtlCol="0" anchor="t">
            <a:spAutoFit/>
          </a:bodyPr>
          <a:lstStyle/>
          <a:p>
            <a:pPr algn="ctr">
              <a:lnSpc>
                <a:spcPts val="4759"/>
              </a:lnSpc>
            </a:pPr>
            <a:r>
              <a:rPr lang="en-US" sz="3399">
                <a:solidFill>
                  <a:srgbClr val="FBF9F5"/>
                </a:solidFill>
                <a:latin typeface="TT Hoves"/>
                <a:ea typeface="TT Hoves"/>
                <a:cs typeface="TT Hoves"/>
                <a:sym typeface="TT Hoves"/>
              </a:rPr>
              <a:t>Sleep difficulties significantly impact decision-making abilities, with variations across age and weight changes.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13440008" y="2512682"/>
            <a:ext cx="681973" cy="681973"/>
          </a:xfrm>
          <a:custGeom>
            <a:avLst/>
            <a:gdLst/>
            <a:ahLst/>
            <a:cxnLst/>
            <a:rect l="l" t="t" r="r" b="b"/>
            <a:pathLst>
              <a:path w="681973" h="681973">
                <a:moveTo>
                  <a:pt x="0" y="0"/>
                </a:moveTo>
                <a:lnTo>
                  <a:pt x="681972" y="0"/>
                </a:lnTo>
                <a:lnTo>
                  <a:pt x="681972" y="681973"/>
                </a:lnTo>
                <a:lnTo>
                  <a:pt x="0" y="681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133992" y="504981"/>
            <a:ext cx="4040526" cy="4028919"/>
          </a:xfrm>
          <a:custGeom>
            <a:avLst/>
            <a:gdLst/>
            <a:ahLst/>
            <a:cxnLst/>
            <a:rect l="l" t="t" r="r" b="b"/>
            <a:pathLst>
              <a:path w="6074294" h="6074294">
                <a:moveTo>
                  <a:pt x="0" y="0"/>
                </a:moveTo>
                <a:lnTo>
                  <a:pt x="6074294" y="0"/>
                </a:lnTo>
                <a:lnTo>
                  <a:pt x="6074294" y="6074294"/>
                </a:lnTo>
                <a:lnTo>
                  <a:pt x="0" y="6074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1942931" y="4533900"/>
            <a:ext cx="2074071" cy="2074071"/>
          </a:xfrm>
          <a:custGeom>
            <a:avLst/>
            <a:gdLst/>
            <a:ahLst/>
            <a:cxnLst/>
            <a:rect l="l" t="t" r="r" b="b"/>
            <a:pathLst>
              <a:path w="2074071" h="2074071">
                <a:moveTo>
                  <a:pt x="0" y="0"/>
                </a:moveTo>
                <a:lnTo>
                  <a:pt x="2074071" y="0"/>
                </a:lnTo>
                <a:lnTo>
                  <a:pt x="2074071" y="2074070"/>
                </a:lnTo>
                <a:lnTo>
                  <a:pt x="0" y="2074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57200" y="7593115"/>
            <a:ext cx="2275097" cy="2075396"/>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6" name="Freeform 6"/>
          <p:cNvSpPr/>
          <p:nvPr/>
        </p:nvSpPr>
        <p:spPr>
          <a:xfrm>
            <a:off x="6657553" y="2853668"/>
            <a:ext cx="4040526" cy="6933308"/>
          </a:xfrm>
          <a:custGeom>
            <a:avLst/>
            <a:gdLst/>
            <a:ahLst/>
            <a:cxnLst/>
            <a:rect l="l" t="t" r="r" b="b"/>
            <a:pathLst>
              <a:path w="4040526" h="6933308">
                <a:moveTo>
                  <a:pt x="0" y="0"/>
                </a:moveTo>
                <a:lnTo>
                  <a:pt x="4040526" y="0"/>
                </a:lnTo>
                <a:lnTo>
                  <a:pt x="4040526" y="6933309"/>
                </a:lnTo>
                <a:lnTo>
                  <a:pt x="0" y="693330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741599" y="733581"/>
            <a:ext cx="16414783" cy="730301"/>
          </a:xfrm>
          <a:prstGeom prst="rect">
            <a:avLst/>
          </a:prstGeom>
        </p:spPr>
        <p:txBody>
          <a:bodyPr lIns="0" tIns="0" rIns="0" bIns="0" rtlCol="0" anchor="t">
            <a:spAutoFit/>
          </a:bodyPr>
          <a:lstStyle/>
          <a:p>
            <a:pPr algn="ctr">
              <a:lnSpc>
                <a:spcPts val="4968"/>
              </a:lnSpc>
            </a:pPr>
            <a:r>
              <a:rPr lang="en-US" sz="6369" spc="-394">
                <a:solidFill>
                  <a:srgbClr val="FBF9F5"/>
                </a:solidFill>
                <a:latin typeface="Lovelace"/>
                <a:ea typeface="Lovelace"/>
                <a:cs typeface="Lovelace"/>
                <a:sym typeface="Lovelace"/>
              </a:rPr>
              <a:t>Behavioral Changes Due to Sleep:</a:t>
            </a:r>
          </a:p>
        </p:txBody>
      </p:sp>
      <p:sp>
        <p:nvSpPr>
          <p:cNvPr id="8" name="TextBox 8"/>
          <p:cNvSpPr txBox="1"/>
          <p:nvPr/>
        </p:nvSpPr>
        <p:spPr>
          <a:xfrm>
            <a:off x="0" y="1663678"/>
            <a:ext cx="12438972" cy="1189990"/>
          </a:xfrm>
          <a:prstGeom prst="rect">
            <a:avLst/>
          </a:prstGeom>
        </p:spPr>
        <p:txBody>
          <a:bodyPr lIns="0" tIns="0" rIns="0" bIns="0" rtlCol="0" anchor="t">
            <a:spAutoFit/>
          </a:bodyPr>
          <a:lstStyle/>
          <a:p>
            <a:pPr algn="ctr">
              <a:lnSpc>
                <a:spcPts val="4759"/>
              </a:lnSpc>
            </a:pPr>
            <a:r>
              <a:rPr lang="en-US" sz="3399">
                <a:solidFill>
                  <a:srgbClr val="FBF9F5"/>
                </a:solidFill>
                <a:latin typeface="TT Hoves"/>
                <a:ea typeface="TT Hoves"/>
                <a:cs typeface="TT Hoves"/>
                <a:sym typeface="TT Hoves"/>
              </a:rPr>
              <a:t>Poor sleep often results in increased behavioral changes, such as irritation and mood swings.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13012765" y="1463882"/>
            <a:ext cx="681973" cy="681973"/>
          </a:xfrm>
          <a:custGeom>
            <a:avLst/>
            <a:gdLst/>
            <a:ahLst/>
            <a:cxnLst/>
            <a:rect l="l" t="t" r="r" b="b"/>
            <a:pathLst>
              <a:path w="681973" h="681973">
                <a:moveTo>
                  <a:pt x="0" y="0"/>
                </a:moveTo>
                <a:lnTo>
                  <a:pt x="681973" y="0"/>
                </a:lnTo>
                <a:lnTo>
                  <a:pt x="681973" y="681972"/>
                </a:lnTo>
                <a:lnTo>
                  <a:pt x="0" y="68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673184" y="114299"/>
            <a:ext cx="3614816" cy="3418303"/>
          </a:xfrm>
          <a:custGeom>
            <a:avLst/>
            <a:gdLst/>
            <a:ahLst/>
            <a:cxnLst/>
            <a:rect l="l" t="t" r="r" b="b"/>
            <a:pathLst>
              <a:path w="6074294" h="6074294">
                <a:moveTo>
                  <a:pt x="0" y="0"/>
                </a:moveTo>
                <a:lnTo>
                  <a:pt x="6074294" y="0"/>
                </a:lnTo>
                <a:lnTo>
                  <a:pt x="6074294" y="6074294"/>
                </a:lnTo>
                <a:lnTo>
                  <a:pt x="0" y="6074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a:off x="13997665" y="3532603"/>
            <a:ext cx="2074071" cy="2074071"/>
          </a:xfrm>
          <a:custGeom>
            <a:avLst/>
            <a:gdLst/>
            <a:ahLst/>
            <a:cxnLst/>
            <a:rect l="l" t="t" r="r" b="b"/>
            <a:pathLst>
              <a:path w="2074071" h="2074071">
                <a:moveTo>
                  <a:pt x="0" y="0"/>
                </a:moveTo>
                <a:lnTo>
                  <a:pt x="2074070" y="0"/>
                </a:lnTo>
                <a:lnTo>
                  <a:pt x="2074070" y="2074071"/>
                </a:lnTo>
                <a:lnTo>
                  <a:pt x="0" y="20740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06273" y="6210300"/>
            <a:ext cx="3801337" cy="3801337"/>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6" name="Freeform 6"/>
          <p:cNvSpPr/>
          <p:nvPr/>
        </p:nvSpPr>
        <p:spPr>
          <a:xfrm>
            <a:off x="2275097" y="2918658"/>
            <a:ext cx="9157648" cy="6938320"/>
          </a:xfrm>
          <a:custGeom>
            <a:avLst/>
            <a:gdLst/>
            <a:ahLst/>
            <a:cxnLst/>
            <a:rect l="l" t="t" r="r" b="b"/>
            <a:pathLst>
              <a:path w="9157648" h="6938320">
                <a:moveTo>
                  <a:pt x="0" y="0"/>
                </a:moveTo>
                <a:lnTo>
                  <a:pt x="9157648" y="0"/>
                </a:lnTo>
                <a:lnTo>
                  <a:pt x="9157648" y="6938320"/>
                </a:lnTo>
                <a:lnTo>
                  <a:pt x="0" y="6938320"/>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574441" y="733581"/>
            <a:ext cx="13587205" cy="730301"/>
          </a:xfrm>
          <a:prstGeom prst="rect">
            <a:avLst/>
          </a:prstGeom>
        </p:spPr>
        <p:txBody>
          <a:bodyPr lIns="0" tIns="0" rIns="0" bIns="0" rtlCol="0" anchor="t">
            <a:spAutoFit/>
          </a:bodyPr>
          <a:lstStyle/>
          <a:p>
            <a:pPr algn="ctr">
              <a:lnSpc>
                <a:spcPts val="4968"/>
              </a:lnSpc>
            </a:pPr>
            <a:r>
              <a:rPr lang="en-US" sz="6369" spc="-394">
                <a:solidFill>
                  <a:srgbClr val="FBF9F5"/>
                </a:solidFill>
                <a:latin typeface="Lovelace"/>
                <a:ea typeface="Lovelace"/>
                <a:cs typeface="Lovelace"/>
                <a:sym typeface="Lovelace"/>
              </a:rPr>
              <a:t>Academic Performance Impact:</a:t>
            </a:r>
          </a:p>
        </p:txBody>
      </p:sp>
      <p:sp>
        <p:nvSpPr>
          <p:cNvPr id="8" name="TextBox 8"/>
          <p:cNvSpPr txBox="1"/>
          <p:nvPr/>
        </p:nvSpPr>
        <p:spPr>
          <a:xfrm>
            <a:off x="206273" y="1728668"/>
            <a:ext cx="12025777" cy="1189990"/>
          </a:xfrm>
          <a:prstGeom prst="rect">
            <a:avLst/>
          </a:prstGeom>
        </p:spPr>
        <p:txBody>
          <a:bodyPr lIns="0" tIns="0" rIns="0" bIns="0" rtlCol="0" anchor="t">
            <a:spAutoFit/>
          </a:bodyPr>
          <a:lstStyle/>
          <a:p>
            <a:pPr algn="ctr">
              <a:lnSpc>
                <a:spcPts val="4759"/>
              </a:lnSpc>
            </a:pPr>
            <a:r>
              <a:rPr lang="en-US" sz="3399">
                <a:solidFill>
                  <a:srgbClr val="FBF9F5"/>
                </a:solidFill>
                <a:latin typeface="TT Hoves"/>
                <a:ea typeface="TT Hoves"/>
                <a:cs typeface="TT Hoves"/>
                <a:sym typeface="TT Hoves"/>
              </a:rPr>
              <a:t>Sleep problems are most prominent in degrading academic performance among students aged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13359514" y="687714"/>
            <a:ext cx="681973" cy="681973"/>
          </a:xfrm>
          <a:custGeom>
            <a:avLst/>
            <a:gdLst/>
            <a:ahLst/>
            <a:cxnLst/>
            <a:rect l="l" t="t" r="r" b="b"/>
            <a:pathLst>
              <a:path w="681973" h="681973">
                <a:moveTo>
                  <a:pt x="0" y="0"/>
                </a:moveTo>
                <a:lnTo>
                  <a:pt x="681973" y="0"/>
                </a:lnTo>
                <a:lnTo>
                  <a:pt x="681973" y="681972"/>
                </a:lnTo>
                <a:lnTo>
                  <a:pt x="0" y="68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6207833" y="8060601"/>
            <a:ext cx="2074071" cy="2074071"/>
          </a:xfrm>
          <a:custGeom>
            <a:avLst/>
            <a:gdLst/>
            <a:ahLst/>
            <a:cxnLst/>
            <a:rect l="l" t="t" r="r" b="b"/>
            <a:pathLst>
              <a:path w="2074071" h="2074071">
                <a:moveTo>
                  <a:pt x="0" y="0"/>
                </a:moveTo>
                <a:lnTo>
                  <a:pt x="2074070" y="0"/>
                </a:lnTo>
                <a:lnTo>
                  <a:pt x="2074070" y="2074071"/>
                </a:lnTo>
                <a:lnTo>
                  <a:pt x="0" y="20740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096" y="6458231"/>
            <a:ext cx="3801337" cy="3801337"/>
          </a:xfrm>
          <a:custGeom>
            <a:avLst/>
            <a:gdLst/>
            <a:ahLst/>
            <a:cxnLst/>
            <a:rect l="l" t="t" r="r" b="b"/>
            <a:pathLst>
              <a:path w="3801337" h="3801337">
                <a:moveTo>
                  <a:pt x="0" y="0"/>
                </a:moveTo>
                <a:lnTo>
                  <a:pt x="3801337" y="0"/>
                </a:lnTo>
                <a:lnTo>
                  <a:pt x="3801337" y="3801336"/>
                </a:lnTo>
                <a:lnTo>
                  <a:pt x="0" y="380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74428" y="4844602"/>
            <a:ext cx="7786940" cy="4413698"/>
          </a:xfrm>
          <a:custGeom>
            <a:avLst/>
            <a:gdLst/>
            <a:ahLst/>
            <a:cxnLst/>
            <a:rect l="l" t="t" r="r" b="b"/>
            <a:pathLst>
              <a:path w="7786940" h="4413698">
                <a:moveTo>
                  <a:pt x="0" y="0"/>
                </a:moveTo>
                <a:lnTo>
                  <a:pt x="7786940" y="0"/>
                </a:lnTo>
                <a:lnTo>
                  <a:pt x="7786940" y="4413698"/>
                </a:lnTo>
                <a:lnTo>
                  <a:pt x="0" y="4413698"/>
                </a:lnTo>
                <a:lnTo>
                  <a:pt x="0" y="0"/>
                </a:lnTo>
                <a:close/>
              </a:path>
            </a:pathLst>
          </a:custGeom>
          <a:blipFill>
            <a:blip r:embed="rId6"/>
            <a:stretch>
              <a:fillRect r="-653"/>
            </a:stretch>
          </a:blipFill>
        </p:spPr>
        <p:txBody>
          <a:bodyPr/>
          <a:lstStyle/>
          <a:p>
            <a:endParaRPr lang="en-US"/>
          </a:p>
        </p:txBody>
      </p:sp>
      <p:sp>
        <p:nvSpPr>
          <p:cNvPr id="7" name="Freeform 7"/>
          <p:cNvSpPr/>
          <p:nvPr/>
        </p:nvSpPr>
        <p:spPr>
          <a:xfrm>
            <a:off x="9430123" y="4844602"/>
            <a:ext cx="7829177" cy="4413698"/>
          </a:xfrm>
          <a:custGeom>
            <a:avLst/>
            <a:gdLst/>
            <a:ahLst/>
            <a:cxnLst/>
            <a:rect l="l" t="t" r="r" b="b"/>
            <a:pathLst>
              <a:path w="7829177" h="4413698">
                <a:moveTo>
                  <a:pt x="0" y="0"/>
                </a:moveTo>
                <a:lnTo>
                  <a:pt x="7829177" y="0"/>
                </a:lnTo>
                <a:lnTo>
                  <a:pt x="7829177" y="4413698"/>
                </a:lnTo>
                <a:lnTo>
                  <a:pt x="0" y="441369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6440482" y="298399"/>
            <a:ext cx="4398951" cy="730301"/>
          </a:xfrm>
          <a:prstGeom prst="rect">
            <a:avLst/>
          </a:prstGeom>
        </p:spPr>
        <p:txBody>
          <a:bodyPr lIns="0" tIns="0" rIns="0" bIns="0" rtlCol="0" anchor="t">
            <a:spAutoFit/>
          </a:bodyPr>
          <a:lstStyle/>
          <a:p>
            <a:pPr algn="ctr">
              <a:lnSpc>
                <a:spcPts val="4968"/>
              </a:lnSpc>
            </a:pPr>
            <a:r>
              <a:rPr lang="en-US" sz="6369" spc="-394">
                <a:solidFill>
                  <a:srgbClr val="FBF9F5"/>
                </a:solidFill>
                <a:latin typeface="Lovelace"/>
                <a:ea typeface="Lovelace"/>
                <a:cs typeface="Lovelace"/>
                <a:sym typeface="Lovelace"/>
              </a:rPr>
              <a:t>Academics</a:t>
            </a:r>
          </a:p>
        </p:txBody>
      </p:sp>
      <p:sp>
        <p:nvSpPr>
          <p:cNvPr id="9" name="TextBox 9"/>
          <p:cNvSpPr txBox="1"/>
          <p:nvPr/>
        </p:nvSpPr>
        <p:spPr>
          <a:xfrm>
            <a:off x="-116888" y="1283961"/>
            <a:ext cx="8769572" cy="771525"/>
          </a:xfrm>
          <a:prstGeom prst="rect">
            <a:avLst/>
          </a:prstGeom>
        </p:spPr>
        <p:txBody>
          <a:bodyPr lIns="0" tIns="0" rIns="0" bIns="0" rtlCol="0" anchor="t">
            <a:spAutoFit/>
          </a:bodyPr>
          <a:lstStyle/>
          <a:p>
            <a:pPr algn="ctr">
              <a:lnSpc>
                <a:spcPts val="6300"/>
              </a:lnSpc>
            </a:pPr>
            <a:r>
              <a:rPr lang="en-US" sz="4500">
                <a:solidFill>
                  <a:srgbClr val="FBF9F5"/>
                </a:solidFill>
                <a:latin typeface="TT Hoves"/>
                <a:ea typeface="TT Hoves"/>
                <a:cs typeface="TT Hoves"/>
                <a:sym typeface="TT Hoves"/>
              </a:rPr>
              <a:t>Academic Performance:</a:t>
            </a:r>
          </a:p>
        </p:txBody>
      </p:sp>
      <p:sp>
        <p:nvSpPr>
          <p:cNvPr id="10" name="TextBox 10"/>
          <p:cNvSpPr txBox="1"/>
          <p:nvPr/>
        </p:nvSpPr>
        <p:spPr>
          <a:xfrm>
            <a:off x="9807030" y="1283961"/>
            <a:ext cx="7786940" cy="771525"/>
          </a:xfrm>
          <a:prstGeom prst="rect">
            <a:avLst/>
          </a:prstGeom>
        </p:spPr>
        <p:txBody>
          <a:bodyPr lIns="0" tIns="0" rIns="0" bIns="0" rtlCol="0" anchor="t">
            <a:spAutoFit/>
          </a:bodyPr>
          <a:lstStyle/>
          <a:p>
            <a:pPr algn="ctr">
              <a:lnSpc>
                <a:spcPts val="6300"/>
              </a:lnSpc>
            </a:pPr>
            <a:r>
              <a:rPr lang="en-US" sz="4500">
                <a:solidFill>
                  <a:srgbClr val="FBF9F5"/>
                </a:solidFill>
                <a:latin typeface="TT Hoves"/>
                <a:ea typeface="TT Hoves"/>
                <a:cs typeface="TT Hoves"/>
                <a:sym typeface="TT Hoves"/>
              </a:rPr>
              <a:t>Focus Issues in Class:</a:t>
            </a:r>
          </a:p>
        </p:txBody>
      </p:sp>
      <p:sp>
        <p:nvSpPr>
          <p:cNvPr id="11" name="TextBox 11"/>
          <p:cNvSpPr txBox="1"/>
          <p:nvPr/>
        </p:nvSpPr>
        <p:spPr>
          <a:xfrm>
            <a:off x="374428" y="2226399"/>
            <a:ext cx="7761767" cy="2380615"/>
          </a:xfrm>
          <a:prstGeom prst="rect">
            <a:avLst/>
          </a:prstGeom>
        </p:spPr>
        <p:txBody>
          <a:bodyPr lIns="0" tIns="0" rIns="0" bIns="0" rtlCol="0" anchor="t">
            <a:spAutoFit/>
          </a:bodyPr>
          <a:lstStyle/>
          <a:p>
            <a:pPr algn="ctr">
              <a:lnSpc>
                <a:spcPts val="4759"/>
              </a:lnSpc>
            </a:pPr>
            <a:r>
              <a:rPr lang="en-US" sz="3399">
                <a:solidFill>
                  <a:srgbClr val="FBF9F5"/>
                </a:solidFill>
                <a:latin typeface="Canva Sans"/>
                <a:ea typeface="Canva Sans"/>
                <a:cs typeface="Canva Sans"/>
                <a:sym typeface="Canva Sans"/>
              </a:rPr>
              <a:t>Sleep difficulties degrade academic performance significantly, with females slightly more affected than males.</a:t>
            </a:r>
          </a:p>
        </p:txBody>
      </p:sp>
      <p:sp>
        <p:nvSpPr>
          <p:cNvPr id="12" name="TextBox 12"/>
          <p:cNvSpPr txBox="1"/>
          <p:nvPr/>
        </p:nvSpPr>
        <p:spPr>
          <a:xfrm>
            <a:off x="9430123" y="2226399"/>
            <a:ext cx="7829177" cy="29806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Sleep issues sometimes or frequently disrupt focus in class, with females reporting more frequent disturbances than males.</a:t>
            </a:r>
          </a:p>
          <a:p>
            <a:pPr algn="ctr">
              <a:lnSpc>
                <a:spcPts val="4759"/>
              </a:lnSpc>
            </a:pPr>
            <a:endParaRPr lang="en-US" sz="3399">
              <a:solidFill>
                <a:srgbClr val="FFFFFF"/>
              </a:solidFill>
              <a:latin typeface="Canva Sans"/>
              <a:ea typeface="Canva Sans"/>
              <a:cs typeface="Canva Sans"/>
              <a:sym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TotalTime>
  <Words>764</Words>
  <Application>Microsoft Macintosh PowerPoint</Application>
  <PresentationFormat>Custom</PresentationFormat>
  <Paragraphs>92</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Lovelace Italics</vt:lpstr>
      <vt:lpstr>TT Hoves Bold</vt:lpstr>
      <vt:lpstr>Calibri</vt:lpstr>
      <vt:lpstr>Lovelace</vt:lpstr>
      <vt:lpstr>Aptos</vt:lpstr>
      <vt:lpstr>Canva Sans</vt:lpstr>
      <vt:lpstr>TT Hoves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Sleep on Physical and Mental Health</dc:title>
  <cp:lastModifiedBy>Bavkar, Anuja Anil</cp:lastModifiedBy>
  <cp:revision>4</cp:revision>
  <dcterms:created xsi:type="dcterms:W3CDTF">2006-08-16T00:00:00Z</dcterms:created>
  <dcterms:modified xsi:type="dcterms:W3CDTF">2024-12-03T22:39:43Z</dcterms:modified>
  <dc:identifier>DAGW4W_Qeyc</dc:identifier>
</cp:coreProperties>
</file>